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</p:sldIdLst>
  <p:sldSz cx="11430000" cy="6426200"/>
  <p:notesSz cx="11430000" cy="64262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6" d="100"/>
          <a:sy n="86" d="100"/>
        </p:scale>
        <p:origin x="734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992122"/>
            <a:ext cx="9715500" cy="13495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598672"/>
            <a:ext cx="8001000" cy="1606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262525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rgbClr val="262525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28335" cy="6421286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10628630" cy="6421755"/>
          </a:xfrm>
          <a:custGeom>
            <a:avLst/>
            <a:gdLst/>
            <a:ahLst/>
            <a:cxnLst/>
            <a:rect l="l" t="t" r="r" b="b"/>
            <a:pathLst>
              <a:path w="10628630" h="6421755">
                <a:moveTo>
                  <a:pt x="10628335" y="6421286"/>
                </a:moveTo>
                <a:lnTo>
                  <a:pt x="0" y="6421286"/>
                </a:lnTo>
                <a:lnTo>
                  <a:pt x="0" y="0"/>
                </a:lnTo>
                <a:lnTo>
                  <a:pt x="10628335" y="0"/>
                </a:lnTo>
                <a:lnTo>
                  <a:pt x="10628335" y="6421286"/>
                </a:lnTo>
                <a:close/>
              </a:path>
            </a:pathLst>
          </a:custGeom>
          <a:solidFill>
            <a:srgbClr val="FFFFFF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1500" y="1478026"/>
            <a:ext cx="4972050" cy="42412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86450" y="1478026"/>
            <a:ext cx="4972050" cy="42412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5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429999" cy="6419849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0" y="0"/>
            <a:ext cx="11430000" cy="6419850"/>
          </a:xfrm>
          <a:custGeom>
            <a:avLst/>
            <a:gdLst/>
            <a:ahLst/>
            <a:cxnLst/>
            <a:rect l="l" t="t" r="r" b="b"/>
            <a:pathLst>
              <a:path w="11430000" h="6419850">
                <a:moveTo>
                  <a:pt x="11429999" y="6419849"/>
                </a:moveTo>
                <a:lnTo>
                  <a:pt x="0" y="6419849"/>
                </a:lnTo>
                <a:lnTo>
                  <a:pt x="0" y="0"/>
                </a:lnTo>
                <a:lnTo>
                  <a:pt x="11429999" y="0"/>
                </a:lnTo>
                <a:lnTo>
                  <a:pt x="11429999" y="6419849"/>
                </a:lnTo>
                <a:close/>
              </a:path>
            </a:pathLst>
          </a:custGeom>
          <a:solidFill>
            <a:srgbClr val="FFFFFF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512432" y="422206"/>
            <a:ext cx="8405135" cy="10439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956670" y="2690723"/>
            <a:ext cx="5543550" cy="177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rgbClr val="262525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86200" y="5976366"/>
            <a:ext cx="3657600" cy="321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1500" y="5976366"/>
            <a:ext cx="2628900" cy="321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5976366"/>
            <a:ext cx="2628900" cy="321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0421" y="1269650"/>
            <a:ext cx="4010025" cy="204343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marR="5080">
              <a:lnSpc>
                <a:spcPts val="5330"/>
              </a:lnSpc>
              <a:spcBef>
                <a:spcPts val="135"/>
              </a:spcBef>
            </a:pPr>
            <a:r>
              <a:rPr sz="4300" spc="-80" dirty="0"/>
              <a:t>Automated</a:t>
            </a:r>
            <a:r>
              <a:rPr sz="4300" spc="-190" dirty="0"/>
              <a:t> </a:t>
            </a:r>
            <a:r>
              <a:rPr sz="4300" spc="245" dirty="0"/>
              <a:t>IT-</a:t>
            </a:r>
            <a:r>
              <a:rPr sz="4300" spc="220" dirty="0"/>
              <a:t>OT </a:t>
            </a:r>
            <a:r>
              <a:rPr sz="4300" spc="-20" dirty="0"/>
              <a:t>Network</a:t>
            </a:r>
            <a:r>
              <a:rPr sz="4300" spc="-175" dirty="0"/>
              <a:t> </a:t>
            </a:r>
            <a:r>
              <a:rPr sz="4300" spc="45" dirty="0"/>
              <a:t>Device</a:t>
            </a:r>
            <a:endParaRPr sz="4300"/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4300" spc="-10" dirty="0"/>
              <a:t>Classification</a:t>
            </a:r>
            <a:endParaRPr sz="4300"/>
          </a:p>
        </p:txBody>
      </p:sp>
      <p:sp>
        <p:nvSpPr>
          <p:cNvPr id="3" name="object 3"/>
          <p:cNvSpPr txBox="1"/>
          <p:nvPr/>
        </p:nvSpPr>
        <p:spPr>
          <a:xfrm>
            <a:off x="670421" y="3576548"/>
            <a:ext cx="5770245" cy="14922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37300"/>
              </a:lnSpc>
              <a:spcBef>
                <a:spcPts val="110"/>
              </a:spcBef>
            </a:pP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As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networks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become</a:t>
            </a:r>
            <a:r>
              <a:rPr sz="1400" spc="1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more</a:t>
            </a:r>
            <a:r>
              <a:rPr sz="1400" spc="1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complex,</a:t>
            </a:r>
            <a:r>
              <a:rPr sz="14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it's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increasingly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important</a:t>
            </a:r>
            <a:r>
              <a:rPr sz="1400" spc="1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1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distinguish 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between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Information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Technology (IT)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Operational</a:t>
            </a:r>
            <a:r>
              <a:rPr sz="14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Technology 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(OT)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devices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for</a:t>
            </a:r>
            <a:r>
              <a:rPr sz="1400" spc="10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effective</a:t>
            </a:r>
            <a:r>
              <a:rPr sz="1400" spc="1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cybersecurity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management.</a:t>
            </a:r>
            <a:r>
              <a:rPr sz="1400" spc="-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35" dirty="0">
                <a:solidFill>
                  <a:srgbClr val="262525"/>
                </a:solidFill>
                <a:latin typeface="Calibri"/>
                <a:cs typeface="Calibri"/>
              </a:rPr>
              <a:t>Manual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classification</a:t>
            </a:r>
            <a:r>
              <a:rPr sz="1400" spc="1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can</a:t>
            </a:r>
            <a:r>
              <a:rPr sz="1400" spc="1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be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time-consuming</a:t>
            </a:r>
            <a:r>
              <a:rPr sz="14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10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error-prone,</a:t>
            </a:r>
            <a:r>
              <a:rPr sz="14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so</a:t>
            </a:r>
            <a:r>
              <a:rPr sz="1400" spc="1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we</a:t>
            </a:r>
            <a:r>
              <a:rPr sz="1400" spc="114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propose</a:t>
            </a:r>
            <a:r>
              <a:rPr sz="14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an</a:t>
            </a:r>
            <a:r>
              <a:rPr sz="1400" spc="1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algorithmic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approach</a:t>
            </a:r>
            <a:r>
              <a:rPr sz="1400" spc="1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for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automated</a:t>
            </a:r>
            <a:r>
              <a:rPr sz="1400" spc="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IT/OT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classification.</a:t>
            </a:r>
            <a:endParaRPr sz="14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143750" y="0"/>
            <a:ext cx="4286249" cy="641984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2703734"/>
            <a:ext cx="2155190" cy="5721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45" dirty="0"/>
              <a:t>Conclusion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0362" y="3528923"/>
            <a:ext cx="7681595" cy="11969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>
              <a:lnSpc>
                <a:spcPct val="136900"/>
              </a:lnSpc>
              <a:spcBef>
                <a:spcPts val="114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Our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proposed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algorithm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demonstrated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exceptional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accuracy,</a:t>
            </a:r>
            <a:r>
              <a:rPr sz="14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showcasing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its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potential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effectively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differentiate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between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</a:t>
            </a:r>
            <a:r>
              <a:rPr sz="14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OT</a:t>
            </a:r>
            <a:r>
              <a:rPr sz="14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devices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with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</a:t>
            </a:r>
            <a:r>
              <a:rPr sz="1400" spc="-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certain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degree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400" spc="1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accuracy.</a:t>
            </a:r>
            <a:r>
              <a:rPr sz="1400" spc="-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findings</a:t>
            </a:r>
            <a:r>
              <a:rPr sz="1400" spc="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400" spc="1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this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research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contribute</a:t>
            </a:r>
            <a:r>
              <a:rPr sz="1400" spc="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ongoing</a:t>
            </a:r>
            <a:r>
              <a:rPr sz="1400" spc="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discourse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on</a:t>
            </a:r>
            <a:r>
              <a:rPr sz="1400" spc="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automated</a:t>
            </a:r>
            <a:r>
              <a:rPr sz="1400" spc="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device</a:t>
            </a:r>
            <a:r>
              <a:rPr sz="1400" spc="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classification</a:t>
            </a:r>
            <a:r>
              <a:rPr sz="1400" spc="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pave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way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for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enhanced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security,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management,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1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optimization</a:t>
            </a:r>
            <a:r>
              <a:rPr sz="14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400" spc="204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heterogeneous</a:t>
            </a:r>
            <a:r>
              <a:rPr sz="14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networks</a:t>
            </a:r>
            <a:r>
              <a:rPr sz="14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in</a:t>
            </a:r>
            <a:r>
              <a:rPr sz="14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10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Industry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30" dirty="0">
                <a:solidFill>
                  <a:srgbClr val="262525"/>
                </a:solidFill>
                <a:latin typeface="Calibri"/>
                <a:cs typeface="Calibri"/>
              </a:rPr>
              <a:t>4.0</a:t>
            </a:r>
            <a:r>
              <a:rPr sz="1400" spc="10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era.</a:t>
            </a:r>
            <a:endParaRPr sz="14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1429999" cy="109537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0609616" cy="6418818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0"/>
            <a:ext cx="10610215" cy="6419215"/>
          </a:xfrm>
          <a:custGeom>
            <a:avLst/>
            <a:gdLst/>
            <a:ahLst/>
            <a:cxnLst/>
            <a:rect l="l" t="t" r="r" b="b"/>
            <a:pathLst>
              <a:path w="10610215" h="6419215">
                <a:moveTo>
                  <a:pt x="10609616" y="6418818"/>
                </a:moveTo>
                <a:lnTo>
                  <a:pt x="0" y="6418818"/>
                </a:lnTo>
                <a:lnTo>
                  <a:pt x="0" y="0"/>
                </a:lnTo>
                <a:lnTo>
                  <a:pt x="10609616" y="0"/>
                </a:lnTo>
                <a:lnTo>
                  <a:pt x="10609616" y="6418818"/>
                </a:lnTo>
                <a:close/>
              </a:path>
            </a:pathLst>
          </a:custGeom>
          <a:solidFill>
            <a:srgbClr val="FFFFFF">
              <a:alpha val="748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512432" y="422206"/>
            <a:ext cx="5415915" cy="5327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300" spc="-155" dirty="0">
                <a:latin typeface="Cambria"/>
                <a:cs typeface="Cambria"/>
              </a:rPr>
              <a:t>The</a:t>
            </a:r>
            <a:r>
              <a:rPr sz="3300" spc="-60" dirty="0">
                <a:latin typeface="Cambria"/>
                <a:cs typeface="Cambria"/>
              </a:rPr>
              <a:t> </a:t>
            </a:r>
            <a:r>
              <a:rPr sz="3300" spc="-130" dirty="0">
                <a:latin typeface="Cambria"/>
                <a:cs typeface="Cambria"/>
              </a:rPr>
              <a:t>Convergence</a:t>
            </a:r>
            <a:r>
              <a:rPr sz="3300" spc="-60" dirty="0">
                <a:latin typeface="Cambria"/>
                <a:cs typeface="Cambria"/>
              </a:rPr>
              <a:t> </a:t>
            </a:r>
            <a:r>
              <a:rPr sz="3300" dirty="0">
                <a:latin typeface="Cambria"/>
                <a:cs typeface="Cambria"/>
              </a:rPr>
              <a:t>of</a:t>
            </a:r>
            <a:r>
              <a:rPr sz="3300" spc="-105" dirty="0">
                <a:latin typeface="Cambria"/>
                <a:cs typeface="Cambria"/>
              </a:rPr>
              <a:t> </a:t>
            </a:r>
            <a:r>
              <a:rPr sz="3300" spc="-60" dirty="0">
                <a:latin typeface="Cambria"/>
                <a:cs typeface="Cambria"/>
              </a:rPr>
              <a:t>IT </a:t>
            </a:r>
            <a:r>
              <a:rPr sz="3300" spc="-225" dirty="0">
                <a:latin typeface="Cambria"/>
                <a:cs typeface="Cambria"/>
              </a:rPr>
              <a:t>and</a:t>
            </a:r>
            <a:r>
              <a:rPr sz="3300" spc="-110" dirty="0">
                <a:latin typeface="Cambria"/>
                <a:cs typeface="Cambria"/>
              </a:rPr>
              <a:t> </a:t>
            </a:r>
            <a:r>
              <a:rPr sz="3300" spc="-25" dirty="0">
                <a:latin typeface="Cambria"/>
                <a:cs typeface="Cambria"/>
              </a:rPr>
              <a:t>OT</a:t>
            </a:r>
            <a:endParaRPr sz="3300">
              <a:latin typeface="Cambria"/>
              <a:cs typeface="Cambri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1586859" y="1335043"/>
            <a:ext cx="972819" cy="4624070"/>
            <a:chOff x="1586859" y="1335043"/>
            <a:chExt cx="972819" cy="4624070"/>
          </a:xfrm>
        </p:grpSpPr>
        <p:sp>
          <p:nvSpPr>
            <p:cNvPr id="6" name="object 6"/>
            <p:cNvSpPr/>
            <p:nvPr/>
          </p:nvSpPr>
          <p:spPr>
            <a:xfrm>
              <a:off x="1759419" y="1335048"/>
              <a:ext cx="800100" cy="4624070"/>
            </a:xfrm>
            <a:custGeom>
              <a:avLst/>
              <a:gdLst/>
              <a:ahLst/>
              <a:cxnLst/>
              <a:rect l="l" t="t" r="r" b="b"/>
              <a:pathLst>
                <a:path w="800100" h="4624070">
                  <a:moveTo>
                    <a:pt x="35369" y="0"/>
                  </a:moveTo>
                  <a:lnTo>
                    <a:pt x="0" y="0"/>
                  </a:lnTo>
                  <a:lnTo>
                    <a:pt x="0" y="4624019"/>
                  </a:lnTo>
                  <a:lnTo>
                    <a:pt x="35369" y="4624019"/>
                  </a:lnTo>
                  <a:lnTo>
                    <a:pt x="35369" y="0"/>
                  </a:lnTo>
                  <a:close/>
                </a:path>
                <a:path w="800100" h="4624070">
                  <a:moveTo>
                    <a:pt x="800011" y="301434"/>
                  </a:moveTo>
                  <a:lnTo>
                    <a:pt x="207632" y="301434"/>
                  </a:lnTo>
                  <a:lnTo>
                    <a:pt x="207632" y="336804"/>
                  </a:lnTo>
                  <a:lnTo>
                    <a:pt x="800011" y="336804"/>
                  </a:lnTo>
                  <a:lnTo>
                    <a:pt x="800011" y="301434"/>
                  </a:lnTo>
                  <a:close/>
                </a:path>
              </a:pathLst>
            </a:custGeom>
            <a:solidFill>
              <a:srgbClr val="E1A8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92133" y="1472913"/>
              <a:ext cx="370205" cy="370205"/>
            </a:xfrm>
            <a:custGeom>
              <a:avLst/>
              <a:gdLst/>
              <a:ahLst/>
              <a:cxnLst/>
              <a:rect l="l" t="t" r="r" b="b"/>
              <a:pathLst>
                <a:path w="370205" h="370205">
                  <a:moveTo>
                    <a:pt x="315338" y="369678"/>
                  </a:moveTo>
                  <a:lnTo>
                    <a:pt x="54340" y="369678"/>
                  </a:lnTo>
                  <a:lnTo>
                    <a:pt x="50558" y="369306"/>
                  </a:lnTo>
                  <a:lnTo>
                    <a:pt x="14334" y="349943"/>
                  </a:lnTo>
                  <a:lnTo>
                    <a:pt x="0" y="315338"/>
                  </a:lnTo>
                  <a:lnTo>
                    <a:pt x="0" y="311519"/>
                  </a:lnTo>
                  <a:lnTo>
                    <a:pt x="0" y="54340"/>
                  </a:lnTo>
                  <a:lnTo>
                    <a:pt x="19734" y="14334"/>
                  </a:lnTo>
                  <a:lnTo>
                    <a:pt x="54340" y="0"/>
                  </a:lnTo>
                  <a:lnTo>
                    <a:pt x="315338" y="0"/>
                  </a:lnTo>
                  <a:lnTo>
                    <a:pt x="355344" y="19734"/>
                  </a:lnTo>
                  <a:lnTo>
                    <a:pt x="369678" y="54340"/>
                  </a:lnTo>
                  <a:lnTo>
                    <a:pt x="369678" y="315338"/>
                  </a:lnTo>
                  <a:lnTo>
                    <a:pt x="349943" y="355344"/>
                  </a:lnTo>
                  <a:lnTo>
                    <a:pt x="319120" y="369306"/>
                  </a:lnTo>
                  <a:lnTo>
                    <a:pt x="315338" y="369678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91304" y="1472084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2348"/>
                  </a:moveTo>
                  <a:lnTo>
                    <a:pt x="0" y="58988"/>
                  </a:lnTo>
                  <a:lnTo>
                    <a:pt x="0" y="55115"/>
                  </a:lnTo>
                  <a:lnTo>
                    <a:pt x="377" y="51279"/>
                  </a:lnTo>
                  <a:lnTo>
                    <a:pt x="1133" y="47480"/>
                  </a:lnTo>
                  <a:lnTo>
                    <a:pt x="1889" y="43681"/>
                  </a:lnTo>
                  <a:lnTo>
                    <a:pt x="3007" y="39992"/>
                  </a:lnTo>
                  <a:lnTo>
                    <a:pt x="4490" y="36414"/>
                  </a:lnTo>
                  <a:lnTo>
                    <a:pt x="5972" y="32836"/>
                  </a:lnTo>
                  <a:lnTo>
                    <a:pt x="7789" y="29436"/>
                  </a:lnTo>
                  <a:lnTo>
                    <a:pt x="9941" y="26216"/>
                  </a:lnTo>
                  <a:lnTo>
                    <a:pt x="12093" y="22995"/>
                  </a:lnTo>
                  <a:lnTo>
                    <a:pt x="14538" y="20016"/>
                  </a:lnTo>
                  <a:lnTo>
                    <a:pt x="17277" y="17277"/>
                  </a:lnTo>
                  <a:lnTo>
                    <a:pt x="20016" y="14538"/>
                  </a:lnTo>
                  <a:lnTo>
                    <a:pt x="22995" y="12093"/>
                  </a:lnTo>
                  <a:lnTo>
                    <a:pt x="47480" y="1133"/>
                  </a:lnTo>
                  <a:lnTo>
                    <a:pt x="51279" y="377"/>
                  </a:lnTo>
                  <a:lnTo>
                    <a:pt x="55115" y="0"/>
                  </a:lnTo>
                  <a:lnTo>
                    <a:pt x="58988" y="0"/>
                  </a:lnTo>
                  <a:lnTo>
                    <a:pt x="312348" y="0"/>
                  </a:lnTo>
                  <a:lnTo>
                    <a:pt x="316221" y="0"/>
                  </a:lnTo>
                  <a:lnTo>
                    <a:pt x="320057" y="377"/>
                  </a:lnTo>
                  <a:lnTo>
                    <a:pt x="323856" y="1133"/>
                  </a:lnTo>
                  <a:lnTo>
                    <a:pt x="327655" y="1889"/>
                  </a:lnTo>
                  <a:lnTo>
                    <a:pt x="345120" y="9941"/>
                  </a:lnTo>
                  <a:lnTo>
                    <a:pt x="348340" y="12093"/>
                  </a:lnTo>
                  <a:lnTo>
                    <a:pt x="370203" y="47480"/>
                  </a:lnTo>
                  <a:lnTo>
                    <a:pt x="371336" y="55115"/>
                  </a:lnTo>
                  <a:lnTo>
                    <a:pt x="371336" y="58988"/>
                  </a:lnTo>
                  <a:lnTo>
                    <a:pt x="371336" y="312348"/>
                  </a:lnTo>
                  <a:lnTo>
                    <a:pt x="371336" y="316221"/>
                  </a:lnTo>
                  <a:lnTo>
                    <a:pt x="370958" y="320057"/>
                  </a:lnTo>
                  <a:lnTo>
                    <a:pt x="351320" y="356798"/>
                  </a:lnTo>
                  <a:lnTo>
                    <a:pt x="345120" y="361395"/>
                  </a:lnTo>
                  <a:lnTo>
                    <a:pt x="341899" y="363547"/>
                  </a:lnTo>
                  <a:lnTo>
                    <a:pt x="338500" y="365364"/>
                  </a:lnTo>
                  <a:lnTo>
                    <a:pt x="334922" y="366846"/>
                  </a:lnTo>
                  <a:lnTo>
                    <a:pt x="331343" y="368328"/>
                  </a:lnTo>
                  <a:lnTo>
                    <a:pt x="312348" y="371336"/>
                  </a:lnTo>
                  <a:lnTo>
                    <a:pt x="58988" y="371336"/>
                  </a:lnTo>
                  <a:lnTo>
                    <a:pt x="36414" y="366846"/>
                  </a:lnTo>
                  <a:lnTo>
                    <a:pt x="32836" y="365364"/>
                  </a:lnTo>
                  <a:lnTo>
                    <a:pt x="9941" y="345120"/>
                  </a:lnTo>
                  <a:lnTo>
                    <a:pt x="7789" y="341899"/>
                  </a:lnTo>
                  <a:lnTo>
                    <a:pt x="5972" y="338500"/>
                  </a:lnTo>
                  <a:lnTo>
                    <a:pt x="4490" y="334922"/>
                  </a:lnTo>
                  <a:lnTo>
                    <a:pt x="3007" y="331343"/>
                  </a:lnTo>
                  <a:lnTo>
                    <a:pt x="1889" y="327655"/>
                  </a:lnTo>
                  <a:lnTo>
                    <a:pt x="1133" y="323856"/>
                  </a:lnTo>
                  <a:lnTo>
                    <a:pt x="377" y="320057"/>
                  </a:lnTo>
                  <a:lnTo>
                    <a:pt x="0" y="316221"/>
                  </a:lnTo>
                  <a:lnTo>
                    <a:pt x="0" y="312348"/>
                  </a:lnTo>
                  <a:close/>
                </a:path>
              </a:pathLst>
            </a:custGeom>
            <a:ln w="8841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693403" y="1457792"/>
            <a:ext cx="170180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0" dirty="0">
                <a:solidFill>
                  <a:srgbClr val="262525"/>
                </a:solidFill>
                <a:latin typeface="Cambria"/>
                <a:cs typeface="Cambria"/>
              </a:rPr>
              <a:t>1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96067" y="1464689"/>
            <a:ext cx="1722120" cy="713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50" b="1" spc="-25" dirty="0">
                <a:solidFill>
                  <a:srgbClr val="262525"/>
                </a:solidFill>
                <a:latin typeface="Cambria"/>
                <a:cs typeface="Cambria"/>
              </a:rPr>
              <a:t>IT</a:t>
            </a:r>
            <a:endParaRPr sz="165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55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</a:pP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Information</a:t>
            </a:r>
            <a:r>
              <a:rPr sz="1300" spc="1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Technology</a:t>
            </a:r>
            <a:endParaRPr sz="1300">
              <a:latin typeface="Calibri"/>
              <a:cs typeface="Calibri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86859" y="2988350"/>
            <a:ext cx="972819" cy="380365"/>
            <a:chOff x="1586859" y="2988350"/>
            <a:chExt cx="972819" cy="380365"/>
          </a:xfrm>
        </p:grpSpPr>
        <p:sp>
          <p:nvSpPr>
            <p:cNvPr id="12" name="object 12"/>
            <p:cNvSpPr/>
            <p:nvPr/>
          </p:nvSpPr>
          <p:spPr>
            <a:xfrm>
              <a:off x="1967061" y="3157189"/>
              <a:ext cx="592455" cy="35560"/>
            </a:xfrm>
            <a:custGeom>
              <a:avLst/>
              <a:gdLst/>
              <a:ahLst/>
              <a:cxnLst/>
              <a:rect l="l" t="t" r="r" b="b"/>
              <a:pathLst>
                <a:path w="592455" h="35560">
                  <a:moveTo>
                    <a:pt x="592370" y="35365"/>
                  </a:moveTo>
                  <a:lnTo>
                    <a:pt x="0" y="35365"/>
                  </a:lnTo>
                  <a:lnTo>
                    <a:pt x="0" y="0"/>
                  </a:lnTo>
                  <a:lnTo>
                    <a:pt x="592370" y="0"/>
                  </a:lnTo>
                  <a:lnTo>
                    <a:pt x="592370" y="35365"/>
                  </a:lnTo>
                  <a:close/>
                </a:path>
              </a:pathLst>
            </a:custGeom>
            <a:solidFill>
              <a:srgbClr val="E1A8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92133" y="2993624"/>
              <a:ext cx="370205" cy="370205"/>
            </a:xfrm>
            <a:custGeom>
              <a:avLst/>
              <a:gdLst/>
              <a:ahLst/>
              <a:cxnLst/>
              <a:rect l="l" t="t" r="r" b="b"/>
              <a:pathLst>
                <a:path w="370205" h="370204">
                  <a:moveTo>
                    <a:pt x="315338" y="369678"/>
                  </a:moveTo>
                  <a:lnTo>
                    <a:pt x="54340" y="369678"/>
                  </a:lnTo>
                  <a:lnTo>
                    <a:pt x="50558" y="369306"/>
                  </a:lnTo>
                  <a:lnTo>
                    <a:pt x="14334" y="349943"/>
                  </a:lnTo>
                  <a:lnTo>
                    <a:pt x="0" y="315338"/>
                  </a:lnTo>
                  <a:lnTo>
                    <a:pt x="0" y="311519"/>
                  </a:lnTo>
                  <a:lnTo>
                    <a:pt x="0" y="54340"/>
                  </a:lnTo>
                  <a:lnTo>
                    <a:pt x="19734" y="14334"/>
                  </a:lnTo>
                  <a:lnTo>
                    <a:pt x="54340" y="0"/>
                  </a:lnTo>
                  <a:lnTo>
                    <a:pt x="315338" y="0"/>
                  </a:lnTo>
                  <a:lnTo>
                    <a:pt x="355344" y="19734"/>
                  </a:lnTo>
                  <a:lnTo>
                    <a:pt x="369678" y="54340"/>
                  </a:lnTo>
                  <a:lnTo>
                    <a:pt x="369678" y="315338"/>
                  </a:lnTo>
                  <a:lnTo>
                    <a:pt x="349943" y="355344"/>
                  </a:lnTo>
                  <a:lnTo>
                    <a:pt x="319120" y="369306"/>
                  </a:lnTo>
                  <a:lnTo>
                    <a:pt x="315338" y="369678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591304" y="2992795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2348"/>
                  </a:moveTo>
                  <a:lnTo>
                    <a:pt x="0" y="58988"/>
                  </a:lnTo>
                  <a:lnTo>
                    <a:pt x="0" y="55115"/>
                  </a:lnTo>
                  <a:lnTo>
                    <a:pt x="377" y="51279"/>
                  </a:lnTo>
                  <a:lnTo>
                    <a:pt x="1133" y="47480"/>
                  </a:lnTo>
                  <a:lnTo>
                    <a:pt x="1889" y="43681"/>
                  </a:lnTo>
                  <a:lnTo>
                    <a:pt x="3007" y="39992"/>
                  </a:lnTo>
                  <a:lnTo>
                    <a:pt x="4490" y="36414"/>
                  </a:lnTo>
                  <a:lnTo>
                    <a:pt x="5972" y="32836"/>
                  </a:lnTo>
                  <a:lnTo>
                    <a:pt x="7789" y="29436"/>
                  </a:lnTo>
                  <a:lnTo>
                    <a:pt x="9941" y="26216"/>
                  </a:lnTo>
                  <a:lnTo>
                    <a:pt x="12093" y="22995"/>
                  </a:lnTo>
                  <a:lnTo>
                    <a:pt x="14538" y="20016"/>
                  </a:lnTo>
                  <a:lnTo>
                    <a:pt x="17277" y="17277"/>
                  </a:lnTo>
                  <a:lnTo>
                    <a:pt x="20016" y="14538"/>
                  </a:lnTo>
                  <a:lnTo>
                    <a:pt x="22995" y="12093"/>
                  </a:lnTo>
                  <a:lnTo>
                    <a:pt x="47480" y="1133"/>
                  </a:lnTo>
                  <a:lnTo>
                    <a:pt x="51279" y="377"/>
                  </a:lnTo>
                  <a:lnTo>
                    <a:pt x="55115" y="0"/>
                  </a:lnTo>
                  <a:lnTo>
                    <a:pt x="58988" y="0"/>
                  </a:lnTo>
                  <a:lnTo>
                    <a:pt x="312348" y="0"/>
                  </a:lnTo>
                  <a:lnTo>
                    <a:pt x="316221" y="0"/>
                  </a:lnTo>
                  <a:lnTo>
                    <a:pt x="320057" y="377"/>
                  </a:lnTo>
                  <a:lnTo>
                    <a:pt x="323856" y="1133"/>
                  </a:lnTo>
                  <a:lnTo>
                    <a:pt x="327655" y="1889"/>
                  </a:lnTo>
                  <a:lnTo>
                    <a:pt x="345120" y="9941"/>
                  </a:lnTo>
                  <a:lnTo>
                    <a:pt x="348340" y="12093"/>
                  </a:lnTo>
                  <a:lnTo>
                    <a:pt x="370203" y="47480"/>
                  </a:lnTo>
                  <a:lnTo>
                    <a:pt x="371336" y="55115"/>
                  </a:lnTo>
                  <a:lnTo>
                    <a:pt x="371336" y="58988"/>
                  </a:lnTo>
                  <a:lnTo>
                    <a:pt x="371336" y="312348"/>
                  </a:lnTo>
                  <a:lnTo>
                    <a:pt x="371336" y="316221"/>
                  </a:lnTo>
                  <a:lnTo>
                    <a:pt x="370958" y="320057"/>
                  </a:lnTo>
                  <a:lnTo>
                    <a:pt x="351320" y="356798"/>
                  </a:lnTo>
                  <a:lnTo>
                    <a:pt x="345120" y="361395"/>
                  </a:lnTo>
                  <a:lnTo>
                    <a:pt x="341899" y="363547"/>
                  </a:lnTo>
                  <a:lnTo>
                    <a:pt x="338500" y="365364"/>
                  </a:lnTo>
                  <a:lnTo>
                    <a:pt x="334922" y="366846"/>
                  </a:lnTo>
                  <a:lnTo>
                    <a:pt x="331343" y="368328"/>
                  </a:lnTo>
                  <a:lnTo>
                    <a:pt x="312348" y="371336"/>
                  </a:lnTo>
                  <a:lnTo>
                    <a:pt x="58988" y="371336"/>
                  </a:lnTo>
                  <a:lnTo>
                    <a:pt x="36414" y="366846"/>
                  </a:lnTo>
                  <a:lnTo>
                    <a:pt x="32836" y="365364"/>
                  </a:lnTo>
                  <a:lnTo>
                    <a:pt x="9941" y="345120"/>
                  </a:lnTo>
                  <a:lnTo>
                    <a:pt x="7789" y="341899"/>
                  </a:lnTo>
                  <a:lnTo>
                    <a:pt x="5972" y="338500"/>
                  </a:lnTo>
                  <a:lnTo>
                    <a:pt x="4490" y="334922"/>
                  </a:lnTo>
                  <a:lnTo>
                    <a:pt x="3007" y="331343"/>
                  </a:lnTo>
                  <a:lnTo>
                    <a:pt x="1889" y="327655"/>
                  </a:lnTo>
                  <a:lnTo>
                    <a:pt x="1133" y="323856"/>
                  </a:lnTo>
                  <a:lnTo>
                    <a:pt x="377" y="320057"/>
                  </a:lnTo>
                  <a:lnTo>
                    <a:pt x="0" y="316221"/>
                  </a:lnTo>
                  <a:lnTo>
                    <a:pt x="0" y="312348"/>
                  </a:lnTo>
                  <a:close/>
                </a:path>
              </a:pathLst>
            </a:custGeom>
            <a:ln w="8841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693403" y="2978504"/>
            <a:ext cx="170180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0" dirty="0">
                <a:solidFill>
                  <a:srgbClr val="262525"/>
                </a:solidFill>
                <a:latin typeface="Cambria"/>
                <a:cs typeface="Cambria"/>
              </a:rPr>
              <a:t>2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96067" y="2985400"/>
            <a:ext cx="1704339" cy="71310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50" b="1" spc="-25" dirty="0">
                <a:solidFill>
                  <a:srgbClr val="262525"/>
                </a:solidFill>
                <a:latin typeface="Cambria"/>
                <a:cs typeface="Cambria"/>
              </a:rPr>
              <a:t>OT</a:t>
            </a:r>
            <a:endParaRPr sz="165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55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</a:pP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Operational</a:t>
            </a:r>
            <a:r>
              <a:rPr sz="13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Technology</a:t>
            </a:r>
            <a:endParaRPr sz="1300">
              <a:latin typeface="Calibri"/>
              <a:cs typeface="Calibri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1586883" y="4509087"/>
            <a:ext cx="972819" cy="380365"/>
            <a:chOff x="1586883" y="4509087"/>
            <a:chExt cx="972819" cy="380365"/>
          </a:xfrm>
        </p:grpSpPr>
        <p:sp>
          <p:nvSpPr>
            <p:cNvPr id="18" name="object 18"/>
            <p:cNvSpPr/>
            <p:nvPr/>
          </p:nvSpPr>
          <p:spPr>
            <a:xfrm>
              <a:off x="1967061" y="4677901"/>
              <a:ext cx="592455" cy="35560"/>
            </a:xfrm>
            <a:custGeom>
              <a:avLst/>
              <a:gdLst/>
              <a:ahLst/>
              <a:cxnLst/>
              <a:rect l="l" t="t" r="r" b="b"/>
              <a:pathLst>
                <a:path w="592455" h="35560">
                  <a:moveTo>
                    <a:pt x="592370" y="35365"/>
                  </a:moveTo>
                  <a:lnTo>
                    <a:pt x="0" y="35365"/>
                  </a:lnTo>
                  <a:lnTo>
                    <a:pt x="0" y="0"/>
                  </a:lnTo>
                  <a:lnTo>
                    <a:pt x="592370" y="0"/>
                  </a:lnTo>
                  <a:lnTo>
                    <a:pt x="592370" y="35365"/>
                  </a:lnTo>
                  <a:close/>
                </a:path>
              </a:pathLst>
            </a:custGeom>
            <a:solidFill>
              <a:srgbClr val="E1A8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1592133" y="4514336"/>
              <a:ext cx="370205" cy="370205"/>
            </a:xfrm>
            <a:custGeom>
              <a:avLst/>
              <a:gdLst/>
              <a:ahLst/>
              <a:cxnLst/>
              <a:rect l="l" t="t" r="r" b="b"/>
              <a:pathLst>
                <a:path w="370205" h="370204">
                  <a:moveTo>
                    <a:pt x="315338" y="369678"/>
                  </a:moveTo>
                  <a:lnTo>
                    <a:pt x="54340" y="369678"/>
                  </a:lnTo>
                  <a:lnTo>
                    <a:pt x="50558" y="369306"/>
                  </a:lnTo>
                  <a:lnTo>
                    <a:pt x="14334" y="349943"/>
                  </a:lnTo>
                  <a:lnTo>
                    <a:pt x="0" y="315338"/>
                  </a:lnTo>
                  <a:lnTo>
                    <a:pt x="0" y="311519"/>
                  </a:lnTo>
                  <a:lnTo>
                    <a:pt x="0" y="54340"/>
                  </a:lnTo>
                  <a:lnTo>
                    <a:pt x="19734" y="14334"/>
                  </a:lnTo>
                  <a:lnTo>
                    <a:pt x="54340" y="0"/>
                  </a:lnTo>
                  <a:lnTo>
                    <a:pt x="315338" y="0"/>
                  </a:lnTo>
                  <a:lnTo>
                    <a:pt x="355344" y="19734"/>
                  </a:lnTo>
                  <a:lnTo>
                    <a:pt x="369678" y="54340"/>
                  </a:lnTo>
                  <a:lnTo>
                    <a:pt x="369678" y="315338"/>
                  </a:lnTo>
                  <a:lnTo>
                    <a:pt x="349943" y="355344"/>
                  </a:lnTo>
                  <a:lnTo>
                    <a:pt x="319120" y="369306"/>
                  </a:lnTo>
                  <a:lnTo>
                    <a:pt x="315338" y="369678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1591304" y="4513507"/>
              <a:ext cx="371475" cy="371475"/>
            </a:xfrm>
            <a:custGeom>
              <a:avLst/>
              <a:gdLst/>
              <a:ahLst/>
              <a:cxnLst/>
              <a:rect l="l" t="t" r="r" b="b"/>
              <a:pathLst>
                <a:path w="371475" h="371475">
                  <a:moveTo>
                    <a:pt x="0" y="312348"/>
                  </a:moveTo>
                  <a:lnTo>
                    <a:pt x="0" y="58988"/>
                  </a:lnTo>
                  <a:lnTo>
                    <a:pt x="0" y="55115"/>
                  </a:lnTo>
                  <a:lnTo>
                    <a:pt x="377" y="51279"/>
                  </a:lnTo>
                  <a:lnTo>
                    <a:pt x="1133" y="47480"/>
                  </a:lnTo>
                  <a:lnTo>
                    <a:pt x="1889" y="43681"/>
                  </a:lnTo>
                  <a:lnTo>
                    <a:pt x="3007" y="39992"/>
                  </a:lnTo>
                  <a:lnTo>
                    <a:pt x="4490" y="36414"/>
                  </a:lnTo>
                  <a:lnTo>
                    <a:pt x="5972" y="32836"/>
                  </a:lnTo>
                  <a:lnTo>
                    <a:pt x="7789" y="29436"/>
                  </a:lnTo>
                  <a:lnTo>
                    <a:pt x="9941" y="26216"/>
                  </a:lnTo>
                  <a:lnTo>
                    <a:pt x="12093" y="22995"/>
                  </a:lnTo>
                  <a:lnTo>
                    <a:pt x="14538" y="20016"/>
                  </a:lnTo>
                  <a:lnTo>
                    <a:pt x="17277" y="17277"/>
                  </a:lnTo>
                  <a:lnTo>
                    <a:pt x="20016" y="14538"/>
                  </a:lnTo>
                  <a:lnTo>
                    <a:pt x="22995" y="12093"/>
                  </a:lnTo>
                  <a:lnTo>
                    <a:pt x="47480" y="1133"/>
                  </a:lnTo>
                  <a:lnTo>
                    <a:pt x="51279" y="377"/>
                  </a:lnTo>
                  <a:lnTo>
                    <a:pt x="55115" y="0"/>
                  </a:lnTo>
                  <a:lnTo>
                    <a:pt x="58988" y="0"/>
                  </a:lnTo>
                  <a:lnTo>
                    <a:pt x="312348" y="0"/>
                  </a:lnTo>
                  <a:lnTo>
                    <a:pt x="316221" y="0"/>
                  </a:lnTo>
                  <a:lnTo>
                    <a:pt x="320057" y="377"/>
                  </a:lnTo>
                  <a:lnTo>
                    <a:pt x="323856" y="1133"/>
                  </a:lnTo>
                  <a:lnTo>
                    <a:pt x="327655" y="1889"/>
                  </a:lnTo>
                  <a:lnTo>
                    <a:pt x="345120" y="9941"/>
                  </a:lnTo>
                  <a:lnTo>
                    <a:pt x="348340" y="12093"/>
                  </a:lnTo>
                  <a:lnTo>
                    <a:pt x="370203" y="47480"/>
                  </a:lnTo>
                  <a:lnTo>
                    <a:pt x="371336" y="55115"/>
                  </a:lnTo>
                  <a:lnTo>
                    <a:pt x="371336" y="58988"/>
                  </a:lnTo>
                  <a:lnTo>
                    <a:pt x="371336" y="312348"/>
                  </a:lnTo>
                  <a:lnTo>
                    <a:pt x="371336" y="316221"/>
                  </a:lnTo>
                  <a:lnTo>
                    <a:pt x="370958" y="320057"/>
                  </a:lnTo>
                  <a:lnTo>
                    <a:pt x="351320" y="356798"/>
                  </a:lnTo>
                  <a:lnTo>
                    <a:pt x="345120" y="361395"/>
                  </a:lnTo>
                  <a:lnTo>
                    <a:pt x="341899" y="363547"/>
                  </a:lnTo>
                  <a:lnTo>
                    <a:pt x="338500" y="365364"/>
                  </a:lnTo>
                  <a:lnTo>
                    <a:pt x="334922" y="366846"/>
                  </a:lnTo>
                  <a:lnTo>
                    <a:pt x="331343" y="368328"/>
                  </a:lnTo>
                  <a:lnTo>
                    <a:pt x="312348" y="371336"/>
                  </a:lnTo>
                  <a:lnTo>
                    <a:pt x="58988" y="371336"/>
                  </a:lnTo>
                  <a:lnTo>
                    <a:pt x="36414" y="366846"/>
                  </a:lnTo>
                  <a:lnTo>
                    <a:pt x="32836" y="365364"/>
                  </a:lnTo>
                  <a:lnTo>
                    <a:pt x="9941" y="345120"/>
                  </a:lnTo>
                  <a:lnTo>
                    <a:pt x="7789" y="341899"/>
                  </a:lnTo>
                  <a:lnTo>
                    <a:pt x="5972" y="338500"/>
                  </a:lnTo>
                  <a:lnTo>
                    <a:pt x="4490" y="334922"/>
                  </a:lnTo>
                  <a:lnTo>
                    <a:pt x="3007" y="331343"/>
                  </a:lnTo>
                  <a:lnTo>
                    <a:pt x="1889" y="327655"/>
                  </a:lnTo>
                  <a:lnTo>
                    <a:pt x="1133" y="323856"/>
                  </a:lnTo>
                  <a:lnTo>
                    <a:pt x="377" y="320057"/>
                  </a:lnTo>
                  <a:lnTo>
                    <a:pt x="0" y="316221"/>
                  </a:lnTo>
                  <a:lnTo>
                    <a:pt x="0" y="312348"/>
                  </a:lnTo>
                  <a:close/>
                </a:path>
              </a:pathLst>
            </a:custGeom>
            <a:ln w="8841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1693403" y="4499216"/>
            <a:ext cx="170180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0" dirty="0">
                <a:solidFill>
                  <a:srgbClr val="262525"/>
                </a:solidFill>
                <a:latin typeface="Cambria"/>
                <a:cs typeface="Cambria"/>
              </a:rPr>
              <a:t>3</a:t>
            </a:r>
            <a:endParaRPr sz="2000">
              <a:latin typeface="Cambria"/>
              <a:cs typeface="Cambri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696067" y="4506112"/>
            <a:ext cx="6072505" cy="125222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650" b="1" spc="-10" dirty="0">
                <a:solidFill>
                  <a:srgbClr val="262525"/>
                </a:solidFill>
                <a:latin typeface="Cambria"/>
                <a:cs typeface="Cambria"/>
              </a:rPr>
              <a:t>Challenge</a:t>
            </a:r>
            <a:endParaRPr sz="1650">
              <a:latin typeface="Cambria"/>
              <a:cs typeface="Cambria"/>
            </a:endParaRPr>
          </a:p>
          <a:p>
            <a:pPr marL="12700" marR="5080">
              <a:lnSpc>
                <a:spcPct val="136100"/>
              </a:lnSpc>
              <a:spcBef>
                <a:spcPts val="1290"/>
              </a:spcBef>
            </a:pPr>
            <a:r>
              <a:rPr sz="1300" spc="55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300" spc="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convergence</a:t>
            </a:r>
            <a:r>
              <a:rPr sz="13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300" spc="114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IT</a:t>
            </a:r>
            <a:r>
              <a:rPr sz="13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3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OT</a:t>
            </a:r>
            <a:r>
              <a:rPr sz="13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has</a:t>
            </a:r>
            <a:r>
              <a:rPr sz="1300" spc="-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made</a:t>
            </a:r>
            <a:r>
              <a:rPr sz="13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3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classification</a:t>
            </a:r>
            <a:r>
              <a:rPr sz="13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3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network</a:t>
            </a:r>
            <a:r>
              <a:rPr sz="13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devices</a:t>
            </a:r>
            <a:r>
              <a:rPr sz="1300" spc="-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262525"/>
                </a:solidFill>
                <a:latin typeface="Calibri"/>
                <a:cs typeface="Calibri"/>
              </a:rPr>
              <a:t>more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challenging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than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ever</a:t>
            </a:r>
            <a:r>
              <a:rPr sz="13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before,</a:t>
            </a:r>
            <a:r>
              <a:rPr sz="13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due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3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diversity</a:t>
            </a:r>
            <a:r>
              <a:rPr sz="13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300" spc="1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communication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protocols</a:t>
            </a:r>
            <a:r>
              <a:rPr sz="13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3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262525"/>
                </a:solidFill>
                <a:latin typeface="Calibri"/>
                <a:cs typeface="Calibri"/>
              </a:rPr>
              <a:t>port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numbers</a:t>
            </a:r>
            <a:r>
              <a:rPr sz="1300" spc="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inherent</a:t>
            </a:r>
            <a:r>
              <a:rPr sz="13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in</a:t>
            </a:r>
            <a:r>
              <a:rPr sz="13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each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domain.</a:t>
            </a:r>
            <a:endParaRPr sz="1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212698" rIns="0" bIns="0" rtlCol="0">
            <a:spAutoFit/>
          </a:bodyPr>
          <a:lstStyle/>
          <a:p>
            <a:pPr marL="130175">
              <a:lnSpc>
                <a:spcPct val="100000"/>
              </a:lnSpc>
              <a:spcBef>
                <a:spcPts val="135"/>
              </a:spcBef>
            </a:pPr>
            <a:r>
              <a:rPr dirty="0"/>
              <a:t>Related</a:t>
            </a:r>
            <a:r>
              <a:rPr spc="-85" dirty="0"/>
              <a:t> </a:t>
            </a:r>
            <a:r>
              <a:rPr spc="-20" dirty="0"/>
              <a:t>Work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0362" y="1466722"/>
            <a:ext cx="3656965" cy="353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50" b="1" dirty="0">
                <a:latin typeface="Calibri"/>
                <a:cs typeface="Calibri"/>
              </a:rPr>
              <a:t>Features</a:t>
            </a:r>
            <a:r>
              <a:rPr sz="2150" b="1" spc="-40" dirty="0">
                <a:latin typeface="Calibri"/>
                <a:cs typeface="Calibri"/>
              </a:rPr>
              <a:t> </a:t>
            </a:r>
            <a:r>
              <a:rPr sz="2150" b="1" dirty="0">
                <a:latin typeface="Calibri"/>
                <a:cs typeface="Calibri"/>
              </a:rPr>
              <a:t>for</a:t>
            </a:r>
            <a:r>
              <a:rPr sz="2150" b="1" spc="-20" dirty="0">
                <a:latin typeface="Calibri"/>
                <a:cs typeface="Calibri"/>
              </a:rPr>
              <a:t> </a:t>
            </a:r>
            <a:r>
              <a:rPr sz="2150" b="1" spc="120" dirty="0">
                <a:latin typeface="Calibri"/>
                <a:cs typeface="Calibri"/>
              </a:rPr>
              <a:t>OT</a:t>
            </a:r>
            <a:r>
              <a:rPr sz="2150" b="1" spc="-20" dirty="0">
                <a:latin typeface="Calibri"/>
                <a:cs typeface="Calibri"/>
              </a:rPr>
              <a:t> </a:t>
            </a:r>
            <a:r>
              <a:rPr sz="2150" b="1" dirty="0">
                <a:latin typeface="Calibri"/>
                <a:cs typeface="Calibri"/>
              </a:rPr>
              <a:t>and</a:t>
            </a:r>
            <a:r>
              <a:rPr sz="2150" b="1" spc="-20" dirty="0">
                <a:latin typeface="Calibri"/>
                <a:cs typeface="Calibri"/>
              </a:rPr>
              <a:t> </a:t>
            </a:r>
            <a:r>
              <a:rPr sz="2150" b="1" spc="190" dirty="0">
                <a:latin typeface="Calibri"/>
                <a:cs typeface="Calibri"/>
              </a:rPr>
              <a:t>IT</a:t>
            </a:r>
            <a:r>
              <a:rPr sz="2150" b="1" spc="-20" dirty="0">
                <a:latin typeface="Calibri"/>
                <a:cs typeface="Calibri"/>
              </a:rPr>
              <a:t> </a:t>
            </a:r>
            <a:r>
              <a:rPr sz="2150" b="1" spc="-10" dirty="0">
                <a:latin typeface="Calibri"/>
                <a:cs typeface="Calibri"/>
              </a:rPr>
              <a:t>Systems</a:t>
            </a:r>
            <a:endParaRPr sz="2150">
              <a:latin typeface="Calibri"/>
              <a:cs typeface="Calibri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647824" y="2124074"/>
            <a:ext cx="3971925" cy="1724025"/>
            <a:chOff x="1647824" y="2124074"/>
            <a:chExt cx="3971925" cy="1724025"/>
          </a:xfrm>
        </p:grpSpPr>
        <p:sp>
          <p:nvSpPr>
            <p:cNvPr id="5" name="object 5"/>
            <p:cNvSpPr/>
            <p:nvPr/>
          </p:nvSpPr>
          <p:spPr>
            <a:xfrm>
              <a:off x="1653480" y="2129730"/>
              <a:ext cx="3961129" cy="1713230"/>
            </a:xfrm>
            <a:custGeom>
              <a:avLst/>
              <a:gdLst/>
              <a:ahLst/>
              <a:cxnLst/>
              <a:rect l="l" t="t" r="r" b="b"/>
              <a:pathLst>
                <a:path w="3961129" h="1713229">
                  <a:moveTo>
                    <a:pt x="3902071" y="1712713"/>
                  </a:moveTo>
                  <a:lnTo>
                    <a:pt x="58542" y="1712713"/>
                  </a:lnTo>
                  <a:lnTo>
                    <a:pt x="54468" y="1712312"/>
                  </a:lnTo>
                  <a:lnTo>
                    <a:pt x="15442" y="1691452"/>
                  </a:lnTo>
                  <a:lnTo>
                    <a:pt x="0" y="1654171"/>
                  </a:lnTo>
                  <a:lnTo>
                    <a:pt x="0" y="1650057"/>
                  </a:lnTo>
                  <a:lnTo>
                    <a:pt x="0" y="58542"/>
                  </a:lnTo>
                  <a:lnTo>
                    <a:pt x="15442" y="21260"/>
                  </a:lnTo>
                  <a:lnTo>
                    <a:pt x="54468" y="401"/>
                  </a:lnTo>
                  <a:lnTo>
                    <a:pt x="58542" y="0"/>
                  </a:lnTo>
                  <a:lnTo>
                    <a:pt x="3902071" y="0"/>
                  </a:lnTo>
                  <a:lnTo>
                    <a:pt x="3939352" y="15442"/>
                  </a:lnTo>
                  <a:lnTo>
                    <a:pt x="3960212" y="54467"/>
                  </a:lnTo>
                  <a:lnTo>
                    <a:pt x="3960613" y="58542"/>
                  </a:lnTo>
                  <a:lnTo>
                    <a:pt x="3960613" y="1654171"/>
                  </a:lnTo>
                  <a:lnTo>
                    <a:pt x="3945171" y="1691452"/>
                  </a:lnTo>
                  <a:lnTo>
                    <a:pt x="3906145" y="1712312"/>
                  </a:lnTo>
                  <a:lnTo>
                    <a:pt x="3902071" y="1712713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52587" y="2128837"/>
              <a:ext cx="3962400" cy="1714500"/>
            </a:xfrm>
            <a:custGeom>
              <a:avLst/>
              <a:gdLst/>
              <a:ahLst/>
              <a:cxnLst/>
              <a:rect l="l" t="t" r="r" b="b"/>
              <a:pathLst>
                <a:path w="3962400" h="1714500">
                  <a:moveTo>
                    <a:pt x="0" y="165095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7" y="55244"/>
                  </a:lnTo>
                  <a:lnTo>
                    <a:pt x="10710" y="28243"/>
                  </a:lnTo>
                  <a:lnTo>
                    <a:pt x="13028" y="24773"/>
                  </a:lnTo>
                  <a:lnTo>
                    <a:pt x="15662" y="21563"/>
                  </a:lnTo>
                  <a:lnTo>
                    <a:pt x="18613" y="18613"/>
                  </a:lnTo>
                  <a:lnTo>
                    <a:pt x="21563" y="15662"/>
                  </a:lnTo>
                  <a:lnTo>
                    <a:pt x="51151" y="1221"/>
                  </a:lnTo>
                  <a:lnTo>
                    <a:pt x="55244" y="406"/>
                  </a:lnTo>
                  <a:lnTo>
                    <a:pt x="59376" y="0"/>
                  </a:lnTo>
                  <a:lnTo>
                    <a:pt x="63549" y="0"/>
                  </a:lnTo>
                  <a:lnTo>
                    <a:pt x="3898850" y="0"/>
                  </a:lnTo>
                  <a:lnTo>
                    <a:pt x="3903022" y="0"/>
                  </a:lnTo>
                  <a:lnTo>
                    <a:pt x="3907154" y="406"/>
                  </a:lnTo>
                  <a:lnTo>
                    <a:pt x="3943786" y="18613"/>
                  </a:lnTo>
                  <a:lnTo>
                    <a:pt x="3951688" y="28243"/>
                  </a:lnTo>
                  <a:lnTo>
                    <a:pt x="3954007" y="31712"/>
                  </a:lnTo>
                  <a:lnTo>
                    <a:pt x="3962399" y="63549"/>
                  </a:lnTo>
                  <a:lnTo>
                    <a:pt x="3962399" y="1650950"/>
                  </a:lnTo>
                  <a:lnTo>
                    <a:pt x="3951689" y="1686256"/>
                  </a:lnTo>
                  <a:lnTo>
                    <a:pt x="3949371" y="1689725"/>
                  </a:lnTo>
                  <a:lnTo>
                    <a:pt x="3915339" y="1712464"/>
                  </a:lnTo>
                  <a:lnTo>
                    <a:pt x="3898850" y="1714499"/>
                  </a:lnTo>
                  <a:lnTo>
                    <a:pt x="63549" y="1714499"/>
                  </a:lnTo>
                  <a:lnTo>
                    <a:pt x="24773" y="1701471"/>
                  </a:lnTo>
                  <a:lnTo>
                    <a:pt x="2035" y="1667440"/>
                  </a:lnTo>
                  <a:lnTo>
                    <a:pt x="0" y="1655122"/>
                  </a:lnTo>
                  <a:lnTo>
                    <a:pt x="0" y="165095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823839" y="2274252"/>
            <a:ext cx="3578860" cy="10515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800" b="1" spc="-10" dirty="0">
                <a:solidFill>
                  <a:srgbClr val="262525"/>
                </a:solidFill>
                <a:latin typeface="Calibri"/>
                <a:cs typeface="Calibri"/>
              </a:rPr>
              <a:t>Databases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33900"/>
              </a:lnSpc>
              <a:spcBef>
                <a:spcPts val="1420"/>
              </a:spcBef>
            </a:pP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Various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databases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were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analyzed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identify</a:t>
            </a:r>
            <a:r>
              <a:rPr sz="14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and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classify</a:t>
            </a:r>
            <a:r>
              <a:rPr sz="1400" spc="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OT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devices.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5810249" y="2124074"/>
            <a:ext cx="3981450" cy="1724025"/>
            <a:chOff x="5810249" y="2124074"/>
            <a:chExt cx="3981450" cy="1724025"/>
          </a:xfrm>
        </p:grpSpPr>
        <p:sp>
          <p:nvSpPr>
            <p:cNvPr id="9" name="object 9"/>
            <p:cNvSpPr/>
            <p:nvPr/>
          </p:nvSpPr>
          <p:spPr>
            <a:xfrm>
              <a:off x="5815905" y="2129730"/>
              <a:ext cx="3970654" cy="1713230"/>
            </a:xfrm>
            <a:custGeom>
              <a:avLst/>
              <a:gdLst/>
              <a:ahLst/>
              <a:cxnLst/>
              <a:rect l="l" t="t" r="r" b="b"/>
              <a:pathLst>
                <a:path w="3970654" h="1713229">
                  <a:moveTo>
                    <a:pt x="3911595" y="1712713"/>
                  </a:moveTo>
                  <a:lnTo>
                    <a:pt x="58542" y="1712713"/>
                  </a:lnTo>
                  <a:lnTo>
                    <a:pt x="54467" y="1712312"/>
                  </a:lnTo>
                  <a:lnTo>
                    <a:pt x="15442" y="1691452"/>
                  </a:lnTo>
                  <a:lnTo>
                    <a:pt x="0" y="1654171"/>
                  </a:lnTo>
                  <a:lnTo>
                    <a:pt x="0" y="1650057"/>
                  </a:lnTo>
                  <a:lnTo>
                    <a:pt x="0" y="58542"/>
                  </a:lnTo>
                  <a:lnTo>
                    <a:pt x="15442" y="21260"/>
                  </a:lnTo>
                  <a:lnTo>
                    <a:pt x="54467" y="401"/>
                  </a:lnTo>
                  <a:lnTo>
                    <a:pt x="58542" y="0"/>
                  </a:lnTo>
                  <a:lnTo>
                    <a:pt x="3911595" y="0"/>
                  </a:lnTo>
                  <a:lnTo>
                    <a:pt x="3948877" y="15442"/>
                  </a:lnTo>
                  <a:lnTo>
                    <a:pt x="3969736" y="54467"/>
                  </a:lnTo>
                  <a:lnTo>
                    <a:pt x="3970137" y="58542"/>
                  </a:lnTo>
                  <a:lnTo>
                    <a:pt x="3970137" y="1654171"/>
                  </a:lnTo>
                  <a:lnTo>
                    <a:pt x="3954694" y="1691452"/>
                  </a:lnTo>
                  <a:lnTo>
                    <a:pt x="3915669" y="1712312"/>
                  </a:lnTo>
                  <a:lnTo>
                    <a:pt x="3911595" y="1712713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5815012" y="2128837"/>
              <a:ext cx="3971925" cy="1714500"/>
            </a:xfrm>
            <a:custGeom>
              <a:avLst/>
              <a:gdLst/>
              <a:ahLst/>
              <a:cxnLst/>
              <a:rect l="l" t="t" r="r" b="b"/>
              <a:pathLst>
                <a:path w="3971925" h="1714500">
                  <a:moveTo>
                    <a:pt x="0" y="165095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6" y="55244"/>
                  </a:lnTo>
                  <a:lnTo>
                    <a:pt x="1220" y="51151"/>
                  </a:lnTo>
                  <a:lnTo>
                    <a:pt x="2035" y="47058"/>
                  </a:lnTo>
                  <a:lnTo>
                    <a:pt x="3240" y="43084"/>
                  </a:lnTo>
                  <a:lnTo>
                    <a:pt x="4837" y="39229"/>
                  </a:lnTo>
                  <a:lnTo>
                    <a:pt x="6433" y="35374"/>
                  </a:lnTo>
                  <a:lnTo>
                    <a:pt x="8391" y="31712"/>
                  </a:lnTo>
                  <a:lnTo>
                    <a:pt x="10709" y="28243"/>
                  </a:lnTo>
                  <a:lnTo>
                    <a:pt x="13027" y="24773"/>
                  </a:lnTo>
                  <a:lnTo>
                    <a:pt x="15662" y="21563"/>
                  </a:lnTo>
                  <a:lnTo>
                    <a:pt x="18612" y="18613"/>
                  </a:lnTo>
                  <a:lnTo>
                    <a:pt x="21563" y="15662"/>
                  </a:lnTo>
                  <a:lnTo>
                    <a:pt x="59377" y="0"/>
                  </a:lnTo>
                  <a:lnTo>
                    <a:pt x="63549" y="0"/>
                  </a:lnTo>
                  <a:lnTo>
                    <a:pt x="3908375" y="0"/>
                  </a:lnTo>
                  <a:lnTo>
                    <a:pt x="3912547" y="0"/>
                  </a:lnTo>
                  <a:lnTo>
                    <a:pt x="3916679" y="406"/>
                  </a:lnTo>
                  <a:lnTo>
                    <a:pt x="3920772" y="1220"/>
                  </a:lnTo>
                  <a:lnTo>
                    <a:pt x="3924864" y="2034"/>
                  </a:lnTo>
                  <a:lnTo>
                    <a:pt x="3928837" y="3240"/>
                  </a:lnTo>
                  <a:lnTo>
                    <a:pt x="3932692" y="4837"/>
                  </a:lnTo>
                  <a:lnTo>
                    <a:pt x="3936548" y="6433"/>
                  </a:lnTo>
                  <a:lnTo>
                    <a:pt x="3961213" y="28243"/>
                  </a:lnTo>
                  <a:lnTo>
                    <a:pt x="3963532" y="31712"/>
                  </a:lnTo>
                  <a:lnTo>
                    <a:pt x="3970702" y="51151"/>
                  </a:lnTo>
                  <a:lnTo>
                    <a:pt x="3971517" y="55244"/>
                  </a:lnTo>
                  <a:lnTo>
                    <a:pt x="3971924" y="59376"/>
                  </a:lnTo>
                  <a:lnTo>
                    <a:pt x="3971924" y="63549"/>
                  </a:lnTo>
                  <a:lnTo>
                    <a:pt x="3971924" y="1650950"/>
                  </a:lnTo>
                  <a:lnTo>
                    <a:pt x="3971924" y="1655122"/>
                  </a:lnTo>
                  <a:lnTo>
                    <a:pt x="3971517" y="1659255"/>
                  </a:lnTo>
                  <a:lnTo>
                    <a:pt x="3961213" y="1686256"/>
                  </a:lnTo>
                  <a:lnTo>
                    <a:pt x="3958895" y="1689725"/>
                  </a:lnTo>
                  <a:lnTo>
                    <a:pt x="3924864" y="1712464"/>
                  </a:lnTo>
                  <a:lnTo>
                    <a:pt x="3908375" y="1714499"/>
                  </a:lnTo>
                  <a:lnTo>
                    <a:pt x="63549" y="1714499"/>
                  </a:lnTo>
                  <a:lnTo>
                    <a:pt x="24772" y="1701471"/>
                  </a:lnTo>
                  <a:lnTo>
                    <a:pt x="10709" y="1686256"/>
                  </a:lnTo>
                  <a:lnTo>
                    <a:pt x="8391" y="1682786"/>
                  </a:lnTo>
                  <a:lnTo>
                    <a:pt x="6433" y="1679124"/>
                  </a:lnTo>
                  <a:lnTo>
                    <a:pt x="4837" y="1675269"/>
                  </a:lnTo>
                  <a:lnTo>
                    <a:pt x="3240" y="1671414"/>
                  </a:lnTo>
                  <a:lnTo>
                    <a:pt x="2035" y="1667440"/>
                  </a:lnTo>
                  <a:lnTo>
                    <a:pt x="1220" y="1663348"/>
                  </a:lnTo>
                  <a:lnTo>
                    <a:pt x="406" y="1659255"/>
                  </a:lnTo>
                  <a:lnTo>
                    <a:pt x="0" y="1655122"/>
                  </a:lnTo>
                  <a:lnTo>
                    <a:pt x="0" y="165095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5986858" y="2274252"/>
            <a:ext cx="3611879" cy="134683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800" b="1" dirty="0">
                <a:solidFill>
                  <a:srgbClr val="262525"/>
                </a:solidFill>
                <a:latin typeface="Calibri"/>
                <a:cs typeface="Calibri"/>
              </a:rPr>
              <a:t>Function</a:t>
            </a:r>
            <a:r>
              <a:rPr sz="1800" b="1" spc="-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800" b="1" spc="-20" dirty="0">
                <a:solidFill>
                  <a:srgbClr val="262525"/>
                </a:solidFill>
                <a:latin typeface="Calibri"/>
                <a:cs typeface="Calibri"/>
              </a:rPr>
              <a:t>Codes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36200"/>
              </a:lnSpc>
              <a:spcBef>
                <a:spcPts val="1385"/>
              </a:spcBef>
            </a:pPr>
            <a:r>
              <a:rPr sz="1400" spc="-80" dirty="0">
                <a:solidFill>
                  <a:srgbClr val="262525"/>
                </a:solidFill>
                <a:latin typeface="Calibri"/>
                <a:cs typeface="Calibri"/>
              </a:rPr>
              <a:t>We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also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reviewed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function</a:t>
            </a:r>
            <a:r>
              <a:rPr sz="14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codes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used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by</a:t>
            </a:r>
            <a:r>
              <a:rPr sz="14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IT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OT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devices</a:t>
            </a:r>
            <a:r>
              <a:rPr sz="1400" spc="-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establish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a</a:t>
            </a:r>
            <a:r>
              <a:rPr sz="1400" spc="-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comprehensive</a:t>
            </a:r>
            <a:r>
              <a:rPr sz="14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list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features.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647824" y="4029074"/>
            <a:ext cx="3971925" cy="1724025"/>
            <a:chOff x="1647824" y="4029074"/>
            <a:chExt cx="3971925" cy="1724025"/>
          </a:xfrm>
        </p:grpSpPr>
        <p:sp>
          <p:nvSpPr>
            <p:cNvPr id="13" name="object 13"/>
            <p:cNvSpPr/>
            <p:nvPr/>
          </p:nvSpPr>
          <p:spPr>
            <a:xfrm>
              <a:off x="1653480" y="4034730"/>
              <a:ext cx="3961129" cy="1713230"/>
            </a:xfrm>
            <a:custGeom>
              <a:avLst/>
              <a:gdLst/>
              <a:ahLst/>
              <a:cxnLst/>
              <a:rect l="l" t="t" r="r" b="b"/>
              <a:pathLst>
                <a:path w="3961129" h="1713229">
                  <a:moveTo>
                    <a:pt x="3902071" y="1712713"/>
                  </a:moveTo>
                  <a:lnTo>
                    <a:pt x="58542" y="1712713"/>
                  </a:lnTo>
                  <a:lnTo>
                    <a:pt x="54468" y="1712312"/>
                  </a:lnTo>
                  <a:lnTo>
                    <a:pt x="15442" y="1691451"/>
                  </a:lnTo>
                  <a:lnTo>
                    <a:pt x="0" y="1654171"/>
                  </a:lnTo>
                  <a:lnTo>
                    <a:pt x="0" y="1650057"/>
                  </a:lnTo>
                  <a:lnTo>
                    <a:pt x="0" y="58542"/>
                  </a:lnTo>
                  <a:lnTo>
                    <a:pt x="15442" y="21260"/>
                  </a:lnTo>
                  <a:lnTo>
                    <a:pt x="54468" y="401"/>
                  </a:lnTo>
                  <a:lnTo>
                    <a:pt x="58542" y="0"/>
                  </a:lnTo>
                  <a:lnTo>
                    <a:pt x="3902071" y="0"/>
                  </a:lnTo>
                  <a:lnTo>
                    <a:pt x="3939352" y="15442"/>
                  </a:lnTo>
                  <a:lnTo>
                    <a:pt x="3960212" y="54467"/>
                  </a:lnTo>
                  <a:lnTo>
                    <a:pt x="3960613" y="58542"/>
                  </a:lnTo>
                  <a:lnTo>
                    <a:pt x="3960613" y="1654171"/>
                  </a:lnTo>
                  <a:lnTo>
                    <a:pt x="3945171" y="1691451"/>
                  </a:lnTo>
                  <a:lnTo>
                    <a:pt x="3906145" y="1712312"/>
                  </a:lnTo>
                  <a:lnTo>
                    <a:pt x="3902071" y="1712713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652587" y="4033837"/>
              <a:ext cx="3962400" cy="1714500"/>
            </a:xfrm>
            <a:custGeom>
              <a:avLst/>
              <a:gdLst/>
              <a:ahLst/>
              <a:cxnLst/>
              <a:rect l="l" t="t" r="r" b="b"/>
              <a:pathLst>
                <a:path w="3962400" h="1714500">
                  <a:moveTo>
                    <a:pt x="0" y="165095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7" y="55244"/>
                  </a:lnTo>
                  <a:lnTo>
                    <a:pt x="10710" y="28243"/>
                  </a:lnTo>
                  <a:lnTo>
                    <a:pt x="13028" y="24773"/>
                  </a:lnTo>
                  <a:lnTo>
                    <a:pt x="28243" y="10709"/>
                  </a:lnTo>
                  <a:lnTo>
                    <a:pt x="31712" y="8391"/>
                  </a:lnTo>
                  <a:lnTo>
                    <a:pt x="59376" y="0"/>
                  </a:lnTo>
                  <a:lnTo>
                    <a:pt x="63549" y="0"/>
                  </a:lnTo>
                  <a:lnTo>
                    <a:pt x="3898850" y="0"/>
                  </a:lnTo>
                  <a:lnTo>
                    <a:pt x="3903022" y="0"/>
                  </a:lnTo>
                  <a:lnTo>
                    <a:pt x="3907154" y="406"/>
                  </a:lnTo>
                  <a:lnTo>
                    <a:pt x="3934155" y="10709"/>
                  </a:lnTo>
                  <a:lnTo>
                    <a:pt x="3937625" y="13027"/>
                  </a:lnTo>
                  <a:lnTo>
                    <a:pt x="3951688" y="28243"/>
                  </a:lnTo>
                  <a:lnTo>
                    <a:pt x="3954007" y="31712"/>
                  </a:lnTo>
                  <a:lnTo>
                    <a:pt x="3962399" y="63549"/>
                  </a:lnTo>
                  <a:lnTo>
                    <a:pt x="3962399" y="1650950"/>
                  </a:lnTo>
                  <a:lnTo>
                    <a:pt x="3951689" y="1686255"/>
                  </a:lnTo>
                  <a:lnTo>
                    <a:pt x="3949371" y="1689724"/>
                  </a:lnTo>
                  <a:lnTo>
                    <a:pt x="3915339" y="1712464"/>
                  </a:lnTo>
                  <a:lnTo>
                    <a:pt x="3898850" y="1714499"/>
                  </a:lnTo>
                  <a:lnTo>
                    <a:pt x="63549" y="1714499"/>
                  </a:lnTo>
                  <a:lnTo>
                    <a:pt x="24773" y="1701470"/>
                  </a:lnTo>
                  <a:lnTo>
                    <a:pt x="2035" y="1667439"/>
                  </a:lnTo>
                  <a:lnTo>
                    <a:pt x="0" y="1655122"/>
                  </a:lnTo>
                  <a:lnTo>
                    <a:pt x="0" y="165095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823839" y="4179252"/>
            <a:ext cx="3574415" cy="13563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800" b="1" dirty="0">
                <a:solidFill>
                  <a:srgbClr val="262525"/>
                </a:solidFill>
                <a:latin typeface="Calibri"/>
                <a:cs typeface="Calibri"/>
              </a:rPr>
              <a:t>Banner</a:t>
            </a:r>
            <a:r>
              <a:rPr sz="1800" b="1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62525"/>
                </a:solidFill>
                <a:latin typeface="Calibri"/>
                <a:cs typeface="Calibri"/>
              </a:rPr>
              <a:t>Grabbing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38400"/>
              </a:lnSpc>
              <a:spcBef>
                <a:spcPts val="1345"/>
              </a:spcBef>
            </a:pPr>
            <a:r>
              <a:rPr sz="1400" spc="-75" dirty="0">
                <a:solidFill>
                  <a:srgbClr val="262525"/>
                </a:solidFill>
                <a:latin typeface="Calibri"/>
                <a:cs typeface="Calibri"/>
              </a:rPr>
              <a:t>MAC</a:t>
            </a:r>
            <a:r>
              <a:rPr sz="14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address</a:t>
            </a:r>
            <a:r>
              <a:rPr sz="14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mechanisms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were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used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for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banner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grabbing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in</a:t>
            </a:r>
            <a:r>
              <a:rPr sz="14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</a:t>
            </a:r>
            <a:r>
              <a:rPr sz="1400" spc="1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systems,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while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function</a:t>
            </a:r>
            <a:r>
              <a:rPr sz="14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codes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were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used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grab</a:t>
            </a:r>
            <a:r>
              <a:rPr sz="14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banners</a:t>
            </a:r>
            <a:r>
              <a:rPr sz="1400" spc="-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in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OT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systems.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5810249" y="4029074"/>
            <a:ext cx="3981450" cy="1724025"/>
            <a:chOff x="5810249" y="4029074"/>
            <a:chExt cx="3981450" cy="1724025"/>
          </a:xfrm>
        </p:grpSpPr>
        <p:sp>
          <p:nvSpPr>
            <p:cNvPr id="17" name="object 17"/>
            <p:cNvSpPr/>
            <p:nvPr/>
          </p:nvSpPr>
          <p:spPr>
            <a:xfrm>
              <a:off x="5815905" y="4034730"/>
              <a:ext cx="3970654" cy="1713230"/>
            </a:xfrm>
            <a:custGeom>
              <a:avLst/>
              <a:gdLst/>
              <a:ahLst/>
              <a:cxnLst/>
              <a:rect l="l" t="t" r="r" b="b"/>
              <a:pathLst>
                <a:path w="3970654" h="1713229">
                  <a:moveTo>
                    <a:pt x="3911595" y="1712713"/>
                  </a:moveTo>
                  <a:lnTo>
                    <a:pt x="58542" y="1712713"/>
                  </a:lnTo>
                  <a:lnTo>
                    <a:pt x="54467" y="1712312"/>
                  </a:lnTo>
                  <a:lnTo>
                    <a:pt x="15442" y="1691451"/>
                  </a:lnTo>
                  <a:lnTo>
                    <a:pt x="0" y="1654171"/>
                  </a:lnTo>
                  <a:lnTo>
                    <a:pt x="0" y="1650057"/>
                  </a:lnTo>
                  <a:lnTo>
                    <a:pt x="0" y="58542"/>
                  </a:lnTo>
                  <a:lnTo>
                    <a:pt x="15442" y="21260"/>
                  </a:lnTo>
                  <a:lnTo>
                    <a:pt x="54467" y="401"/>
                  </a:lnTo>
                  <a:lnTo>
                    <a:pt x="58542" y="0"/>
                  </a:lnTo>
                  <a:lnTo>
                    <a:pt x="3911595" y="0"/>
                  </a:lnTo>
                  <a:lnTo>
                    <a:pt x="3948877" y="15442"/>
                  </a:lnTo>
                  <a:lnTo>
                    <a:pt x="3969736" y="54467"/>
                  </a:lnTo>
                  <a:lnTo>
                    <a:pt x="3970137" y="58542"/>
                  </a:lnTo>
                  <a:lnTo>
                    <a:pt x="3970137" y="1654171"/>
                  </a:lnTo>
                  <a:lnTo>
                    <a:pt x="3954694" y="1691451"/>
                  </a:lnTo>
                  <a:lnTo>
                    <a:pt x="3915669" y="1712312"/>
                  </a:lnTo>
                  <a:lnTo>
                    <a:pt x="3911595" y="1712713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5815012" y="4033837"/>
              <a:ext cx="3971925" cy="1714500"/>
            </a:xfrm>
            <a:custGeom>
              <a:avLst/>
              <a:gdLst/>
              <a:ahLst/>
              <a:cxnLst/>
              <a:rect l="l" t="t" r="r" b="b"/>
              <a:pathLst>
                <a:path w="3971925" h="1714500">
                  <a:moveTo>
                    <a:pt x="0" y="165095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6" y="55244"/>
                  </a:lnTo>
                  <a:lnTo>
                    <a:pt x="1220" y="51151"/>
                  </a:lnTo>
                  <a:lnTo>
                    <a:pt x="2035" y="47059"/>
                  </a:lnTo>
                  <a:lnTo>
                    <a:pt x="3240" y="43085"/>
                  </a:lnTo>
                  <a:lnTo>
                    <a:pt x="4837" y="39229"/>
                  </a:lnTo>
                  <a:lnTo>
                    <a:pt x="6433" y="35374"/>
                  </a:lnTo>
                  <a:lnTo>
                    <a:pt x="8391" y="31712"/>
                  </a:lnTo>
                  <a:lnTo>
                    <a:pt x="10709" y="28243"/>
                  </a:lnTo>
                  <a:lnTo>
                    <a:pt x="13027" y="24773"/>
                  </a:lnTo>
                  <a:lnTo>
                    <a:pt x="47058" y="2034"/>
                  </a:lnTo>
                  <a:lnTo>
                    <a:pt x="59377" y="0"/>
                  </a:lnTo>
                  <a:lnTo>
                    <a:pt x="63549" y="0"/>
                  </a:lnTo>
                  <a:lnTo>
                    <a:pt x="3908375" y="0"/>
                  </a:lnTo>
                  <a:lnTo>
                    <a:pt x="3912547" y="0"/>
                  </a:lnTo>
                  <a:lnTo>
                    <a:pt x="3916679" y="406"/>
                  </a:lnTo>
                  <a:lnTo>
                    <a:pt x="3920772" y="1220"/>
                  </a:lnTo>
                  <a:lnTo>
                    <a:pt x="3924864" y="2034"/>
                  </a:lnTo>
                  <a:lnTo>
                    <a:pt x="3928837" y="3240"/>
                  </a:lnTo>
                  <a:lnTo>
                    <a:pt x="3932692" y="4836"/>
                  </a:lnTo>
                  <a:lnTo>
                    <a:pt x="3936548" y="6433"/>
                  </a:lnTo>
                  <a:lnTo>
                    <a:pt x="3940210" y="8391"/>
                  </a:lnTo>
                  <a:lnTo>
                    <a:pt x="3943679" y="10709"/>
                  </a:lnTo>
                  <a:lnTo>
                    <a:pt x="3947149" y="13027"/>
                  </a:lnTo>
                  <a:lnTo>
                    <a:pt x="3961213" y="28243"/>
                  </a:lnTo>
                  <a:lnTo>
                    <a:pt x="3963532" y="31712"/>
                  </a:lnTo>
                  <a:lnTo>
                    <a:pt x="3970702" y="51151"/>
                  </a:lnTo>
                  <a:lnTo>
                    <a:pt x="3971517" y="55244"/>
                  </a:lnTo>
                  <a:lnTo>
                    <a:pt x="3971924" y="59376"/>
                  </a:lnTo>
                  <a:lnTo>
                    <a:pt x="3971924" y="63549"/>
                  </a:lnTo>
                  <a:lnTo>
                    <a:pt x="3971924" y="1650950"/>
                  </a:lnTo>
                  <a:lnTo>
                    <a:pt x="3971924" y="1655122"/>
                  </a:lnTo>
                  <a:lnTo>
                    <a:pt x="3971517" y="1659255"/>
                  </a:lnTo>
                  <a:lnTo>
                    <a:pt x="3961213" y="1686255"/>
                  </a:lnTo>
                  <a:lnTo>
                    <a:pt x="3958895" y="1689724"/>
                  </a:lnTo>
                  <a:lnTo>
                    <a:pt x="3932692" y="1709661"/>
                  </a:lnTo>
                  <a:lnTo>
                    <a:pt x="3928837" y="1711258"/>
                  </a:lnTo>
                  <a:lnTo>
                    <a:pt x="3908375" y="1714499"/>
                  </a:lnTo>
                  <a:lnTo>
                    <a:pt x="63549" y="1714499"/>
                  </a:lnTo>
                  <a:lnTo>
                    <a:pt x="24772" y="1701470"/>
                  </a:lnTo>
                  <a:lnTo>
                    <a:pt x="10709" y="1686255"/>
                  </a:lnTo>
                  <a:lnTo>
                    <a:pt x="8391" y="1682786"/>
                  </a:lnTo>
                  <a:lnTo>
                    <a:pt x="6433" y="1679124"/>
                  </a:lnTo>
                  <a:lnTo>
                    <a:pt x="4837" y="1675269"/>
                  </a:lnTo>
                  <a:lnTo>
                    <a:pt x="3240" y="1671414"/>
                  </a:lnTo>
                  <a:lnTo>
                    <a:pt x="2035" y="1667439"/>
                  </a:lnTo>
                  <a:lnTo>
                    <a:pt x="1220" y="1663347"/>
                  </a:lnTo>
                  <a:lnTo>
                    <a:pt x="406" y="1659255"/>
                  </a:lnTo>
                  <a:lnTo>
                    <a:pt x="0" y="1655122"/>
                  </a:lnTo>
                  <a:lnTo>
                    <a:pt x="0" y="165095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5986858" y="4179252"/>
            <a:ext cx="3612515" cy="1022972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IN" b="1" spc="105" dirty="0">
                <a:solidFill>
                  <a:srgbClr val="262525"/>
                </a:solidFill>
                <a:latin typeface="Calibri"/>
                <a:cs typeface="Calibri"/>
              </a:rPr>
              <a:t>Literature Review &amp; Mac Algos</a:t>
            </a:r>
            <a:endParaRPr sz="1800" dirty="0">
              <a:latin typeface="Calibri"/>
              <a:cs typeface="Calibri"/>
            </a:endParaRPr>
          </a:p>
          <a:p>
            <a:pPr marL="12700" marR="5080">
              <a:lnSpc>
                <a:spcPct val="138400"/>
              </a:lnSpc>
              <a:spcBef>
                <a:spcPts val="1345"/>
              </a:spcBef>
            </a:pPr>
            <a:r>
              <a:rPr lang="en-IN" sz="1400" spc="60" dirty="0">
                <a:solidFill>
                  <a:srgbClr val="262525"/>
                </a:solidFill>
                <a:latin typeface="Calibri"/>
                <a:cs typeface="Calibri"/>
              </a:rPr>
              <a:t>Conducted multiple literature reviews to elevate our understanding of the topic.</a:t>
            </a:r>
            <a:endParaRPr sz="14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56670" y="1865534"/>
            <a:ext cx="4703445" cy="5721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65" dirty="0">
                <a:latin typeface="Cambria"/>
                <a:cs typeface="Cambria"/>
              </a:rPr>
              <a:t>The</a:t>
            </a:r>
            <a:r>
              <a:rPr spc="-30" dirty="0">
                <a:latin typeface="Cambria"/>
                <a:cs typeface="Cambria"/>
              </a:rPr>
              <a:t> </a:t>
            </a:r>
            <a:r>
              <a:rPr spc="-160" dirty="0">
                <a:latin typeface="Cambria"/>
                <a:cs typeface="Cambria"/>
              </a:rPr>
              <a:t>Proposed</a:t>
            </a:r>
            <a:r>
              <a:rPr spc="-90" dirty="0">
                <a:latin typeface="Cambria"/>
                <a:cs typeface="Cambria"/>
              </a:rPr>
              <a:t> </a:t>
            </a:r>
            <a:r>
              <a:rPr spc="-150" dirty="0">
                <a:latin typeface="Cambria"/>
                <a:cs typeface="Cambria"/>
              </a:rPr>
              <a:t>Algorithm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marR="5080">
              <a:lnSpc>
                <a:spcPct val="136600"/>
              </a:lnSpc>
              <a:spcBef>
                <a:spcPts val="120"/>
              </a:spcBef>
            </a:pPr>
            <a:r>
              <a:rPr dirty="0"/>
              <a:t>Our</a:t>
            </a:r>
            <a:r>
              <a:rPr spc="75" dirty="0"/>
              <a:t> </a:t>
            </a:r>
            <a:r>
              <a:rPr spc="10" dirty="0"/>
              <a:t>algorithm</a:t>
            </a:r>
            <a:r>
              <a:rPr spc="60" dirty="0"/>
              <a:t> </a:t>
            </a:r>
            <a:r>
              <a:rPr spc="10" dirty="0"/>
              <a:t>performs</a:t>
            </a:r>
            <a:r>
              <a:rPr spc="40" dirty="0"/>
              <a:t> </a:t>
            </a:r>
            <a:r>
              <a:rPr spc="10" dirty="0"/>
              <a:t>data</a:t>
            </a:r>
            <a:r>
              <a:rPr spc="-30" dirty="0"/>
              <a:t> </a:t>
            </a:r>
            <a:r>
              <a:rPr spc="10" dirty="0"/>
              <a:t>preprocessing,</a:t>
            </a:r>
            <a:r>
              <a:rPr spc="65" dirty="0"/>
              <a:t> </a:t>
            </a:r>
            <a:r>
              <a:rPr spc="10" dirty="0"/>
              <a:t>payload</a:t>
            </a:r>
            <a:r>
              <a:rPr spc="85" dirty="0"/>
              <a:t> </a:t>
            </a:r>
            <a:r>
              <a:rPr spc="10" dirty="0"/>
              <a:t>tokenization,</a:t>
            </a:r>
            <a:r>
              <a:rPr spc="65" dirty="0"/>
              <a:t> </a:t>
            </a:r>
            <a:r>
              <a:rPr spc="-10" dirty="0"/>
              <a:t>feature </a:t>
            </a:r>
            <a:r>
              <a:rPr dirty="0"/>
              <a:t>scoring,</a:t>
            </a:r>
            <a:r>
              <a:rPr spc="3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machine</a:t>
            </a:r>
            <a:r>
              <a:rPr spc="65" dirty="0"/>
              <a:t> </a:t>
            </a:r>
            <a:r>
              <a:rPr dirty="0"/>
              <a:t>learning.</a:t>
            </a:r>
            <a:r>
              <a:rPr spc="-65" dirty="0"/>
              <a:t> </a:t>
            </a:r>
            <a:r>
              <a:rPr dirty="0"/>
              <a:t>By</a:t>
            </a:r>
            <a:r>
              <a:rPr spc="25" dirty="0"/>
              <a:t> </a:t>
            </a:r>
            <a:r>
              <a:rPr dirty="0"/>
              <a:t>calculating</a:t>
            </a:r>
            <a:r>
              <a:rPr spc="50" dirty="0"/>
              <a:t> </a:t>
            </a:r>
            <a:r>
              <a:rPr dirty="0"/>
              <a:t>an</a:t>
            </a:r>
            <a:r>
              <a:rPr spc="75" dirty="0"/>
              <a:t> </a:t>
            </a:r>
            <a:r>
              <a:rPr dirty="0"/>
              <a:t>IT</a:t>
            </a:r>
            <a:r>
              <a:rPr spc="95" dirty="0"/>
              <a:t> </a:t>
            </a:r>
            <a:r>
              <a:rPr dirty="0"/>
              <a:t>and</a:t>
            </a:r>
            <a:r>
              <a:rPr spc="60" dirty="0"/>
              <a:t> </a:t>
            </a:r>
            <a:r>
              <a:rPr dirty="0"/>
              <a:t>OT</a:t>
            </a:r>
            <a:r>
              <a:rPr spc="90" dirty="0"/>
              <a:t> </a:t>
            </a:r>
            <a:r>
              <a:rPr dirty="0"/>
              <a:t>score</a:t>
            </a:r>
            <a:r>
              <a:rPr spc="70" dirty="0"/>
              <a:t> </a:t>
            </a:r>
            <a:r>
              <a:rPr dirty="0"/>
              <a:t>for</a:t>
            </a:r>
            <a:r>
              <a:rPr spc="50" dirty="0"/>
              <a:t> </a:t>
            </a:r>
            <a:r>
              <a:rPr spc="-20" dirty="0"/>
              <a:t>each </a:t>
            </a:r>
            <a:r>
              <a:rPr spc="10" dirty="0"/>
              <a:t>packet</a:t>
            </a:r>
            <a:r>
              <a:rPr spc="65" dirty="0"/>
              <a:t> </a:t>
            </a:r>
            <a:r>
              <a:rPr spc="10" dirty="0"/>
              <a:t>using</a:t>
            </a:r>
            <a:r>
              <a:rPr spc="50" dirty="0"/>
              <a:t> </a:t>
            </a:r>
            <a:r>
              <a:rPr spc="10" dirty="0"/>
              <a:t>packet</a:t>
            </a:r>
            <a:r>
              <a:rPr spc="65" dirty="0"/>
              <a:t> </a:t>
            </a:r>
            <a:r>
              <a:rPr spc="10" dirty="0"/>
              <a:t>source</a:t>
            </a:r>
            <a:r>
              <a:rPr spc="60" dirty="0"/>
              <a:t> </a:t>
            </a:r>
            <a:r>
              <a:rPr spc="10" dirty="0"/>
              <a:t>port</a:t>
            </a:r>
            <a:r>
              <a:rPr spc="70" dirty="0"/>
              <a:t> </a:t>
            </a:r>
            <a:r>
              <a:rPr spc="10" dirty="0"/>
              <a:t>numbers,</a:t>
            </a:r>
            <a:r>
              <a:rPr spc="35" dirty="0"/>
              <a:t> </a:t>
            </a:r>
            <a:r>
              <a:rPr spc="10" dirty="0"/>
              <a:t>protocol</a:t>
            </a:r>
            <a:r>
              <a:rPr spc="25" dirty="0"/>
              <a:t> </a:t>
            </a:r>
            <a:r>
              <a:rPr spc="10" dirty="0"/>
              <a:t>names,</a:t>
            </a:r>
            <a:r>
              <a:rPr spc="35" dirty="0"/>
              <a:t> </a:t>
            </a:r>
            <a:r>
              <a:rPr spc="10" dirty="0"/>
              <a:t>and</a:t>
            </a:r>
            <a:r>
              <a:rPr spc="50" dirty="0"/>
              <a:t> </a:t>
            </a:r>
            <a:r>
              <a:rPr spc="-10" dirty="0"/>
              <a:t>payload </a:t>
            </a:r>
            <a:r>
              <a:rPr spc="10" dirty="0"/>
              <a:t>content,</a:t>
            </a:r>
            <a:r>
              <a:rPr spc="5" dirty="0"/>
              <a:t> </a:t>
            </a:r>
            <a:r>
              <a:rPr spc="10" dirty="0"/>
              <a:t>we</a:t>
            </a:r>
            <a:r>
              <a:rPr spc="35" dirty="0"/>
              <a:t> </a:t>
            </a:r>
            <a:r>
              <a:rPr spc="10" dirty="0"/>
              <a:t>enhance</a:t>
            </a:r>
            <a:r>
              <a:rPr spc="35" dirty="0"/>
              <a:t> </a:t>
            </a:r>
            <a:r>
              <a:rPr spc="10" dirty="0"/>
              <a:t>the</a:t>
            </a:r>
            <a:r>
              <a:rPr spc="30" dirty="0"/>
              <a:t> </a:t>
            </a:r>
            <a:r>
              <a:rPr spc="10" dirty="0"/>
              <a:t>accuracy</a:t>
            </a:r>
            <a:r>
              <a:rPr spc="-5" dirty="0"/>
              <a:t> </a:t>
            </a:r>
            <a:r>
              <a:rPr spc="10" dirty="0"/>
              <a:t>of</a:t>
            </a:r>
            <a:r>
              <a:rPr spc="125" dirty="0"/>
              <a:t> </a:t>
            </a:r>
            <a:r>
              <a:rPr spc="10" dirty="0"/>
              <a:t>our</a:t>
            </a:r>
            <a:r>
              <a:rPr spc="20" dirty="0"/>
              <a:t> </a:t>
            </a:r>
            <a:r>
              <a:rPr dirty="0"/>
              <a:t>classification.</a:t>
            </a:r>
            <a:r>
              <a:rPr spc="-85" dirty="0"/>
              <a:t> </a:t>
            </a:r>
            <a:r>
              <a:rPr dirty="0"/>
              <a:t>Our</a:t>
            </a:r>
            <a:r>
              <a:rPr spc="20" dirty="0"/>
              <a:t> </a:t>
            </a:r>
            <a:r>
              <a:rPr spc="10" dirty="0"/>
              <a:t>algorithm</a:t>
            </a:r>
            <a:r>
              <a:rPr dirty="0"/>
              <a:t> </a:t>
            </a:r>
            <a:r>
              <a:rPr spc="-20" dirty="0"/>
              <a:t>also </a:t>
            </a:r>
            <a:r>
              <a:rPr dirty="0"/>
              <a:t>identifies</a:t>
            </a:r>
            <a:r>
              <a:rPr spc="35" dirty="0"/>
              <a:t> </a:t>
            </a:r>
            <a:r>
              <a:rPr dirty="0"/>
              <a:t>email,</a:t>
            </a:r>
            <a:r>
              <a:rPr spc="60" dirty="0"/>
              <a:t> </a:t>
            </a:r>
            <a:r>
              <a:rPr dirty="0"/>
              <a:t>webpage,</a:t>
            </a:r>
            <a:r>
              <a:rPr spc="60" dirty="0"/>
              <a:t> </a:t>
            </a:r>
            <a:r>
              <a:rPr dirty="0"/>
              <a:t>and</a:t>
            </a:r>
            <a:r>
              <a:rPr spc="80" dirty="0"/>
              <a:t> </a:t>
            </a:r>
            <a:r>
              <a:rPr dirty="0"/>
              <a:t>hexadecimal</a:t>
            </a:r>
            <a:r>
              <a:rPr spc="55" dirty="0"/>
              <a:t> </a:t>
            </a:r>
            <a:r>
              <a:rPr dirty="0"/>
              <a:t>patterns</a:t>
            </a:r>
            <a:r>
              <a:rPr spc="35" dirty="0"/>
              <a:t> </a:t>
            </a:r>
            <a:r>
              <a:rPr dirty="0"/>
              <a:t>in</a:t>
            </a:r>
            <a:r>
              <a:rPr spc="95" dirty="0"/>
              <a:t> </a:t>
            </a:r>
            <a:r>
              <a:rPr dirty="0"/>
              <a:t>payload</a:t>
            </a:r>
            <a:r>
              <a:rPr spc="85" dirty="0"/>
              <a:t> </a:t>
            </a:r>
            <a:r>
              <a:rPr dirty="0"/>
              <a:t>data</a:t>
            </a:r>
            <a:r>
              <a:rPr spc="-40" dirty="0"/>
              <a:t> </a:t>
            </a:r>
            <a:r>
              <a:rPr spc="-25" dirty="0"/>
              <a:t>to </a:t>
            </a:r>
            <a:r>
              <a:rPr dirty="0"/>
              <a:t>further</a:t>
            </a:r>
            <a:r>
              <a:rPr spc="75" dirty="0"/>
              <a:t> </a:t>
            </a:r>
            <a:r>
              <a:rPr dirty="0"/>
              <a:t>improve</a:t>
            </a:r>
            <a:r>
              <a:rPr spc="95" dirty="0"/>
              <a:t> </a:t>
            </a:r>
            <a:r>
              <a:rPr dirty="0"/>
              <a:t>classification</a:t>
            </a:r>
            <a:r>
              <a:rPr spc="100" dirty="0"/>
              <a:t> </a:t>
            </a:r>
            <a:r>
              <a:rPr spc="-10" dirty="0"/>
              <a:t>precision.</a:t>
            </a: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4198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56670" y="960659"/>
            <a:ext cx="5137150" cy="5721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Challenges</a:t>
            </a:r>
            <a:r>
              <a:rPr spc="120" dirty="0"/>
              <a:t> </a:t>
            </a:r>
            <a:r>
              <a:rPr spc="-20" dirty="0"/>
              <a:t>and</a:t>
            </a:r>
            <a:r>
              <a:rPr spc="60" dirty="0"/>
              <a:t> </a:t>
            </a:r>
            <a:r>
              <a:rPr spc="-10" dirty="0"/>
              <a:t>Limitations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972049" y="1990724"/>
            <a:ext cx="3390900" cy="409575"/>
            <a:chOff x="4972049" y="1990724"/>
            <a:chExt cx="3390900" cy="409575"/>
          </a:xfrm>
        </p:grpSpPr>
        <p:sp>
          <p:nvSpPr>
            <p:cNvPr id="4" name="object 4"/>
            <p:cNvSpPr/>
            <p:nvPr/>
          </p:nvSpPr>
          <p:spPr>
            <a:xfrm>
              <a:off x="4977705" y="1996380"/>
              <a:ext cx="398780" cy="398780"/>
            </a:xfrm>
            <a:custGeom>
              <a:avLst/>
              <a:gdLst/>
              <a:ahLst/>
              <a:cxnLst/>
              <a:rect l="l" t="t" r="r" b="b"/>
              <a:pathLst>
                <a:path w="398779" h="398780">
                  <a:moveTo>
                    <a:pt x="339721" y="398264"/>
                  </a:moveTo>
                  <a:lnTo>
                    <a:pt x="58542" y="398264"/>
                  </a:lnTo>
                  <a:lnTo>
                    <a:pt x="54467" y="397862"/>
                  </a:lnTo>
                  <a:lnTo>
                    <a:pt x="15441" y="377002"/>
                  </a:lnTo>
                  <a:lnTo>
                    <a:pt x="0" y="339721"/>
                  </a:lnTo>
                  <a:lnTo>
                    <a:pt x="0" y="335607"/>
                  </a:lnTo>
                  <a:lnTo>
                    <a:pt x="0" y="58542"/>
                  </a:lnTo>
                  <a:lnTo>
                    <a:pt x="15441" y="21260"/>
                  </a:lnTo>
                  <a:lnTo>
                    <a:pt x="54467" y="401"/>
                  </a:lnTo>
                  <a:lnTo>
                    <a:pt x="58542" y="0"/>
                  </a:lnTo>
                  <a:lnTo>
                    <a:pt x="339721" y="0"/>
                  </a:lnTo>
                  <a:lnTo>
                    <a:pt x="377002" y="15442"/>
                  </a:lnTo>
                  <a:lnTo>
                    <a:pt x="397862" y="54467"/>
                  </a:lnTo>
                  <a:lnTo>
                    <a:pt x="398263" y="58542"/>
                  </a:lnTo>
                  <a:lnTo>
                    <a:pt x="398263" y="339721"/>
                  </a:lnTo>
                  <a:lnTo>
                    <a:pt x="382820" y="377002"/>
                  </a:lnTo>
                  <a:lnTo>
                    <a:pt x="343795" y="397862"/>
                  </a:lnTo>
                  <a:lnTo>
                    <a:pt x="339721" y="398264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976811" y="1995487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3650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6" y="55244"/>
                  </a:lnTo>
                  <a:lnTo>
                    <a:pt x="18613" y="18613"/>
                  </a:lnTo>
                  <a:lnTo>
                    <a:pt x="55244" y="407"/>
                  </a:lnTo>
                  <a:lnTo>
                    <a:pt x="59377" y="0"/>
                  </a:lnTo>
                  <a:lnTo>
                    <a:pt x="63550" y="0"/>
                  </a:lnTo>
                  <a:lnTo>
                    <a:pt x="336500" y="0"/>
                  </a:lnTo>
                  <a:lnTo>
                    <a:pt x="340673" y="0"/>
                  </a:lnTo>
                  <a:lnTo>
                    <a:pt x="344805" y="407"/>
                  </a:lnTo>
                  <a:lnTo>
                    <a:pt x="371806" y="10709"/>
                  </a:lnTo>
                  <a:lnTo>
                    <a:pt x="375275" y="13028"/>
                  </a:lnTo>
                  <a:lnTo>
                    <a:pt x="389339" y="28243"/>
                  </a:lnTo>
                  <a:lnTo>
                    <a:pt x="391658" y="31712"/>
                  </a:lnTo>
                  <a:lnTo>
                    <a:pt x="400050" y="59376"/>
                  </a:lnTo>
                  <a:lnTo>
                    <a:pt x="400050" y="63549"/>
                  </a:lnTo>
                  <a:lnTo>
                    <a:pt x="400050" y="336500"/>
                  </a:lnTo>
                  <a:lnTo>
                    <a:pt x="400050" y="340672"/>
                  </a:lnTo>
                  <a:lnTo>
                    <a:pt x="399643" y="344805"/>
                  </a:lnTo>
                  <a:lnTo>
                    <a:pt x="389339" y="371806"/>
                  </a:lnTo>
                  <a:lnTo>
                    <a:pt x="387021" y="375275"/>
                  </a:lnTo>
                  <a:lnTo>
                    <a:pt x="371806" y="389339"/>
                  </a:lnTo>
                  <a:lnTo>
                    <a:pt x="368336" y="391657"/>
                  </a:lnTo>
                  <a:lnTo>
                    <a:pt x="336500" y="400049"/>
                  </a:lnTo>
                  <a:lnTo>
                    <a:pt x="63550" y="400049"/>
                  </a:lnTo>
                  <a:lnTo>
                    <a:pt x="24773" y="387021"/>
                  </a:lnTo>
                  <a:lnTo>
                    <a:pt x="2034" y="352990"/>
                  </a:lnTo>
                  <a:lnTo>
                    <a:pt x="0" y="340672"/>
                  </a:lnTo>
                  <a:lnTo>
                    <a:pt x="0" y="33650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959029" y="1996380"/>
              <a:ext cx="398780" cy="398780"/>
            </a:xfrm>
            <a:custGeom>
              <a:avLst/>
              <a:gdLst/>
              <a:ahLst/>
              <a:cxnLst/>
              <a:rect l="l" t="t" r="r" b="b"/>
              <a:pathLst>
                <a:path w="398779" h="398780">
                  <a:moveTo>
                    <a:pt x="339721" y="398264"/>
                  </a:moveTo>
                  <a:lnTo>
                    <a:pt x="58542" y="398264"/>
                  </a:lnTo>
                  <a:lnTo>
                    <a:pt x="54468" y="397862"/>
                  </a:lnTo>
                  <a:lnTo>
                    <a:pt x="15442" y="377002"/>
                  </a:lnTo>
                  <a:lnTo>
                    <a:pt x="0" y="339721"/>
                  </a:lnTo>
                  <a:lnTo>
                    <a:pt x="0" y="335607"/>
                  </a:lnTo>
                  <a:lnTo>
                    <a:pt x="0" y="58542"/>
                  </a:lnTo>
                  <a:lnTo>
                    <a:pt x="15442" y="21260"/>
                  </a:lnTo>
                  <a:lnTo>
                    <a:pt x="54468" y="401"/>
                  </a:lnTo>
                  <a:lnTo>
                    <a:pt x="58542" y="0"/>
                  </a:lnTo>
                  <a:lnTo>
                    <a:pt x="339721" y="0"/>
                  </a:lnTo>
                  <a:lnTo>
                    <a:pt x="377003" y="15442"/>
                  </a:lnTo>
                  <a:lnTo>
                    <a:pt x="397862" y="54467"/>
                  </a:lnTo>
                  <a:lnTo>
                    <a:pt x="398264" y="58542"/>
                  </a:lnTo>
                  <a:lnTo>
                    <a:pt x="398264" y="339721"/>
                  </a:lnTo>
                  <a:lnTo>
                    <a:pt x="382820" y="377002"/>
                  </a:lnTo>
                  <a:lnTo>
                    <a:pt x="343795" y="397862"/>
                  </a:lnTo>
                  <a:lnTo>
                    <a:pt x="339721" y="398264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7958136" y="1995487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3650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6" y="55244"/>
                  </a:lnTo>
                  <a:lnTo>
                    <a:pt x="18613" y="18613"/>
                  </a:lnTo>
                  <a:lnTo>
                    <a:pt x="21563" y="15662"/>
                  </a:lnTo>
                  <a:lnTo>
                    <a:pt x="24774" y="13028"/>
                  </a:lnTo>
                  <a:lnTo>
                    <a:pt x="28243" y="10709"/>
                  </a:lnTo>
                  <a:lnTo>
                    <a:pt x="31712" y="8391"/>
                  </a:lnTo>
                  <a:lnTo>
                    <a:pt x="51152" y="1221"/>
                  </a:lnTo>
                  <a:lnTo>
                    <a:pt x="55244" y="407"/>
                  </a:lnTo>
                  <a:lnTo>
                    <a:pt x="59377" y="0"/>
                  </a:lnTo>
                  <a:lnTo>
                    <a:pt x="63550" y="0"/>
                  </a:lnTo>
                  <a:lnTo>
                    <a:pt x="336500" y="0"/>
                  </a:lnTo>
                  <a:lnTo>
                    <a:pt x="340673" y="0"/>
                  </a:lnTo>
                  <a:lnTo>
                    <a:pt x="344806" y="407"/>
                  </a:lnTo>
                  <a:lnTo>
                    <a:pt x="348898" y="1221"/>
                  </a:lnTo>
                  <a:lnTo>
                    <a:pt x="352990" y="2035"/>
                  </a:lnTo>
                  <a:lnTo>
                    <a:pt x="387021" y="24773"/>
                  </a:lnTo>
                  <a:lnTo>
                    <a:pt x="389339" y="28243"/>
                  </a:lnTo>
                  <a:lnTo>
                    <a:pt x="391657" y="31712"/>
                  </a:lnTo>
                  <a:lnTo>
                    <a:pt x="398828" y="51151"/>
                  </a:lnTo>
                  <a:lnTo>
                    <a:pt x="399642" y="55244"/>
                  </a:lnTo>
                  <a:lnTo>
                    <a:pt x="400049" y="59376"/>
                  </a:lnTo>
                  <a:lnTo>
                    <a:pt x="400050" y="63549"/>
                  </a:lnTo>
                  <a:lnTo>
                    <a:pt x="400050" y="336500"/>
                  </a:lnTo>
                  <a:lnTo>
                    <a:pt x="389339" y="371806"/>
                  </a:lnTo>
                  <a:lnTo>
                    <a:pt x="387021" y="375275"/>
                  </a:lnTo>
                  <a:lnTo>
                    <a:pt x="352990" y="398014"/>
                  </a:lnTo>
                  <a:lnTo>
                    <a:pt x="348898" y="398828"/>
                  </a:lnTo>
                  <a:lnTo>
                    <a:pt x="344806" y="399642"/>
                  </a:lnTo>
                  <a:lnTo>
                    <a:pt x="340673" y="400049"/>
                  </a:lnTo>
                  <a:lnTo>
                    <a:pt x="336500" y="400049"/>
                  </a:lnTo>
                  <a:lnTo>
                    <a:pt x="63550" y="400049"/>
                  </a:lnTo>
                  <a:lnTo>
                    <a:pt x="59377" y="400049"/>
                  </a:lnTo>
                  <a:lnTo>
                    <a:pt x="55244" y="399642"/>
                  </a:lnTo>
                  <a:lnTo>
                    <a:pt x="51152" y="398828"/>
                  </a:lnTo>
                  <a:lnTo>
                    <a:pt x="47059" y="398014"/>
                  </a:lnTo>
                  <a:lnTo>
                    <a:pt x="28243" y="389339"/>
                  </a:lnTo>
                  <a:lnTo>
                    <a:pt x="24774" y="387021"/>
                  </a:lnTo>
                  <a:lnTo>
                    <a:pt x="2035" y="352990"/>
                  </a:lnTo>
                  <a:lnTo>
                    <a:pt x="0" y="340672"/>
                  </a:lnTo>
                  <a:lnTo>
                    <a:pt x="0" y="33650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5548708" y="2017077"/>
            <a:ext cx="2193925" cy="1918335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963930">
              <a:lnSpc>
                <a:spcPct val="100699"/>
              </a:lnSpc>
              <a:spcBef>
                <a:spcPts val="75"/>
              </a:spcBef>
            </a:pPr>
            <a:r>
              <a:rPr sz="1800" b="1" dirty="0">
                <a:solidFill>
                  <a:srgbClr val="262525"/>
                </a:solidFill>
                <a:latin typeface="Calibri"/>
                <a:cs typeface="Calibri"/>
              </a:rPr>
              <a:t>Data</a:t>
            </a:r>
            <a:r>
              <a:rPr sz="1800" b="1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62525"/>
                </a:solidFill>
                <a:latin typeface="Calibri"/>
                <a:cs typeface="Calibri"/>
              </a:rPr>
              <a:t>Quality Dependence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36900"/>
              </a:lnSpc>
              <a:spcBef>
                <a:spcPts val="1370"/>
              </a:spcBef>
            </a:pP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 accuracy</a:t>
            </a:r>
            <a:r>
              <a:rPr sz="1400" spc="-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4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the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classification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heavily</a:t>
            </a:r>
            <a:r>
              <a:rPr sz="1400" spc="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relies</a:t>
            </a:r>
            <a:r>
              <a:rPr sz="1400" spc="-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on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quality and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quantity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of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training</a:t>
            </a:r>
            <a:r>
              <a:rPr sz="14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data</a:t>
            </a:r>
            <a:r>
              <a:rPr sz="1400" spc="-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available.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083323" y="1990598"/>
            <a:ext cx="3161030" cy="353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92120" algn="l"/>
              </a:tabLst>
            </a:pPr>
            <a:r>
              <a:rPr sz="2150" b="1" spc="80" dirty="0">
                <a:solidFill>
                  <a:srgbClr val="262525"/>
                </a:solidFill>
                <a:latin typeface="Calibri"/>
                <a:cs typeface="Calibri"/>
              </a:rPr>
              <a:t>1</a:t>
            </a:r>
            <a:r>
              <a:rPr sz="2150" b="1" dirty="0">
                <a:solidFill>
                  <a:srgbClr val="262525"/>
                </a:solidFill>
                <a:latin typeface="Calibri"/>
                <a:cs typeface="Calibri"/>
              </a:rPr>
              <a:t>	</a:t>
            </a:r>
            <a:r>
              <a:rPr sz="2150" b="1" spc="70" dirty="0">
                <a:solidFill>
                  <a:srgbClr val="262525"/>
                </a:solidFill>
                <a:latin typeface="Calibri"/>
                <a:cs typeface="Calibri"/>
              </a:rPr>
              <a:t>2</a:t>
            </a:r>
            <a:endParaRPr sz="215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528546" y="2017077"/>
            <a:ext cx="2038350" cy="19278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800" b="1" dirty="0">
                <a:solidFill>
                  <a:srgbClr val="262525"/>
                </a:solidFill>
                <a:latin typeface="Calibri"/>
                <a:cs typeface="Calibri"/>
              </a:rPr>
              <a:t>Pattern</a:t>
            </a:r>
            <a:r>
              <a:rPr sz="1800" b="1" spc="-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62525"/>
                </a:solidFill>
                <a:latin typeface="Calibri"/>
                <a:cs typeface="Calibri"/>
              </a:rPr>
              <a:t>Dependence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36200"/>
              </a:lnSpc>
              <a:spcBef>
                <a:spcPts val="1385"/>
              </a:spcBef>
            </a:pP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proposed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scoring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system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heavily</a:t>
            </a:r>
            <a:r>
              <a:rPr sz="1400" spc="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depends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on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predefined</a:t>
            </a:r>
            <a:r>
              <a:rPr sz="1400" spc="1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patterns,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keywords,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regular expressions.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4972049" y="4305299"/>
            <a:ext cx="409575" cy="409575"/>
            <a:chOff x="4972049" y="4305299"/>
            <a:chExt cx="409575" cy="409575"/>
          </a:xfrm>
        </p:grpSpPr>
        <p:sp>
          <p:nvSpPr>
            <p:cNvPr id="12" name="object 12"/>
            <p:cNvSpPr/>
            <p:nvPr/>
          </p:nvSpPr>
          <p:spPr>
            <a:xfrm>
              <a:off x="4977705" y="4310955"/>
              <a:ext cx="398780" cy="398780"/>
            </a:xfrm>
            <a:custGeom>
              <a:avLst/>
              <a:gdLst/>
              <a:ahLst/>
              <a:cxnLst/>
              <a:rect l="l" t="t" r="r" b="b"/>
              <a:pathLst>
                <a:path w="398779" h="398779">
                  <a:moveTo>
                    <a:pt x="339721" y="398263"/>
                  </a:moveTo>
                  <a:lnTo>
                    <a:pt x="58542" y="398263"/>
                  </a:lnTo>
                  <a:lnTo>
                    <a:pt x="54467" y="397862"/>
                  </a:lnTo>
                  <a:lnTo>
                    <a:pt x="15441" y="377002"/>
                  </a:lnTo>
                  <a:lnTo>
                    <a:pt x="0" y="339721"/>
                  </a:lnTo>
                  <a:lnTo>
                    <a:pt x="0" y="335607"/>
                  </a:lnTo>
                  <a:lnTo>
                    <a:pt x="0" y="58542"/>
                  </a:lnTo>
                  <a:lnTo>
                    <a:pt x="15441" y="21260"/>
                  </a:lnTo>
                  <a:lnTo>
                    <a:pt x="54467" y="401"/>
                  </a:lnTo>
                  <a:lnTo>
                    <a:pt x="58542" y="0"/>
                  </a:lnTo>
                  <a:lnTo>
                    <a:pt x="339721" y="0"/>
                  </a:lnTo>
                  <a:lnTo>
                    <a:pt x="377002" y="15442"/>
                  </a:lnTo>
                  <a:lnTo>
                    <a:pt x="397862" y="54467"/>
                  </a:lnTo>
                  <a:lnTo>
                    <a:pt x="398263" y="58542"/>
                  </a:lnTo>
                  <a:lnTo>
                    <a:pt x="398263" y="339721"/>
                  </a:lnTo>
                  <a:lnTo>
                    <a:pt x="382820" y="377002"/>
                  </a:lnTo>
                  <a:lnTo>
                    <a:pt x="343795" y="397862"/>
                  </a:lnTo>
                  <a:lnTo>
                    <a:pt x="339721" y="398263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976811" y="4310062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3650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6" y="55244"/>
                  </a:lnTo>
                  <a:lnTo>
                    <a:pt x="1220" y="51151"/>
                  </a:lnTo>
                  <a:lnTo>
                    <a:pt x="2034" y="47058"/>
                  </a:lnTo>
                  <a:lnTo>
                    <a:pt x="3240" y="43084"/>
                  </a:lnTo>
                  <a:lnTo>
                    <a:pt x="18613" y="18613"/>
                  </a:lnTo>
                  <a:lnTo>
                    <a:pt x="21563" y="15662"/>
                  </a:lnTo>
                  <a:lnTo>
                    <a:pt x="24773" y="13027"/>
                  </a:lnTo>
                  <a:lnTo>
                    <a:pt x="28243" y="10709"/>
                  </a:lnTo>
                  <a:lnTo>
                    <a:pt x="31712" y="8391"/>
                  </a:lnTo>
                  <a:lnTo>
                    <a:pt x="59377" y="0"/>
                  </a:lnTo>
                  <a:lnTo>
                    <a:pt x="63550" y="0"/>
                  </a:lnTo>
                  <a:lnTo>
                    <a:pt x="336500" y="0"/>
                  </a:lnTo>
                  <a:lnTo>
                    <a:pt x="340673" y="0"/>
                  </a:lnTo>
                  <a:lnTo>
                    <a:pt x="344805" y="406"/>
                  </a:lnTo>
                  <a:lnTo>
                    <a:pt x="371806" y="10709"/>
                  </a:lnTo>
                  <a:lnTo>
                    <a:pt x="375275" y="13027"/>
                  </a:lnTo>
                  <a:lnTo>
                    <a:pt x="378486" y="15662"/>
                  </a:lnTo>
                  <a:lnTo>
                    <a:pt x="381436" y="18613"/>
                  </a:lnTo>
                  <a:lnTo>
                    <a:pt x="384386" y="21563"/>
                  </a:lnTo>
                  <a:lnTo>
                    <a:pt x="387021" y="24773"/>
                  </a:lnTo>
                  <a:lnTo>
                    <a:pt x="389339" y="28242"/>
                  </a:lnTo>
                  <a:lnTo>
                    <a:pt x="391658" y="31712"/>
                  </a:lnTo>
                  <a:lnTo>
                    <a:pt x="400050" y="59376"/>
                  </a:lnTo>
                  <a:lnTo>
                    <a:pt x="400050" y="63549"/>
                  </a:lnTo>
                  <a:lnTo>
                    <a:pt x="400050" y="336500"/>
                  </a:lnTo>
                  <a:lnTo>
                    <a:pt x="400050" y="340673"/>
                  </a:lnTo>
                  <a:lnTo>
                    <a:pt x="399643" y="344805"/>
                  </a:lnTo>
                  <a:lnTo>
                    <a:pt x="389339" y="371806"/>
                  </a:lnTo>
                  <a:lnTo>
                    <a:pt x="387021" y="375275"/>
                  </a:lnTo>
                  <a:lnTo>
                    <a:pt x="371806" y="389339"/>
                  </a:lnTo>
                  <a:lnTo>
                    <a:pt x="368336" y="391657"/>
                  </a:lnTo>
                  <a:lnTo>
                    <a:pt x="336500" y="400049"/>
                  </a:lnTo>
                  <a:lnTo>
                    <a:pt x="63550" y="400049"/>
                  </a:lnTo>
                  <a:lnTo>
                    <a:pt x="28243" y="389339"/>
                  </a:lnTo>
                  <a:lnTo>
                    <a:pt x="24773" y="387021"/>
                  </a:lnTo>
                  <a:lnTo>
                    <a:pt x="10710" y="371806"/>
                  </a:lnTo>
                  <a:lnTo>
                    <a:pt x="8392" y="368336"/>
                  </a:lnTo>
                  <a:lnTo>
                    <a:pt x="0" y="340673"/>
                  </a:lnTo>
                  <a:lnTo>
                    <a:pt x="0" y="33650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083323" y="4295647"/>
            <a:ext cx="180975" cy="353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50" b="1" spc="130" dirty="0">
                <a:solidFill>
                  <a:srgbClr val="262525"/>
                </a:solidFill>
                <a:latin typeface="Calibri"/>
                <a:cs typeface="Calibri"/>
              </a:rPr>
              <a:t>3</a:t>
            </a:r>
            <a:endParaRPr sz="215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548708" y="4322127"/>
            <a:ext cx="5119370" cy="10610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800" b="1" dirty="0">
                <a:solidFill>
                  <a:srgbClr val="262525"/>
                </a:solidFill>
                <a:latin typeface="Calibri"/>
                <a:cs typeface="Calibri"/>
              </a:rPr>
              <a:t>New</a:t>
            </a:r>
            <a:r>
              <a:rPr sz="1800" b="1" spc="-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62525"/>
                </a:solidFill>
                <a:latin typeface="Calibri"/>
                <a:cs typeface="Calibri"/>
              </a:rPr>
              <a:t>Communication</a:t>
            </a:r>
            <a:r>
              <a:rPr sz="1800" b="1" spc="-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800" b="1" spc="-10" dirty="0">
                <a:solidFill>
                  <a:srgbClr val="262525"/>
                </a:solidFill>
                <a:latin typeface="Calibri"/>
                <a:cs typeface="Calibri"/>
              </a:rPr>
              <a:t>Patterns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38400"/>
              </a:lnSpc>
              <a:spcBef>
                <a:spcPts val="1345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New</a:t>
            </a:r>
            <a:r>
              <a:rPr sz="14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communication</a:t>
            </a:r>
            <a:r>
              <a:rPr sz="14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patterns</a:t>
            </a:r>
            <a:r>
              <a:rPr sz="1400" spc="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can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lead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false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positives</a:t>
            </a:r>
            <a:r>
              <a:rPr sz="1400" spc="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or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negatives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affecting</a:t>
            </a:r>
            <a:r>
              <a:rPr sz="14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114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classification</a:t>
            </a:r>
            <a:r>
              <a:rPr sz="1400" spc="1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accuracy.</a:t>
            </a:r>
            <a:endParaRPr sz="1400">
              <a:latin typeface="Calibri"/>
              <a:cs typeface="Calibri"/>
            </a:endParaRPr>
          </a:p>
        </p:txBody>
      </p:sp>
      <p:pic>
        <p:nvPicPr>
          <p:cNvPr id="16" name="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4286249" cy="641984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5240">
              <a:lnSpc>
                <a:spcPct val="100000"/>
              </a:lnSpc>
              <a:spcBef>
                <a:spcPts val="135"/>
              </a:spcBef>
            </a:pPr>
            <a:r>
              <a:rPr sz="3300" spc="-10" dirty="0"/>
              <a:t>Methodology</a:t>
            </a:r>
            <a:endParaRPr sz="3300"/>
          </a:p>
        </p:txBody>
      </p:sp>
      <p:grpSp>
        <p:nvGrpSpPr>
          <p:cNvPr id="3" name="object 3"/>
          <p:cNvGrpSpPr/>
          <p:nvPr/>
        </p:nvGrpSpPr>
        <p:grpSpPr>
          <a:xfrm>
            <a:off x="1532251" y="1337398"/>
            <a:ext cx="3693795" cy="2249805"/>
            <a:chOff x="1532251" y="1337398"/>
            <a:chExt cx="3693795" cy="2249805"/>
          </a:xfrm>
        </p:grpSpPr>
        <p:sp>
          <p:nvSpPr>
            <p:cNvPr id="4" name="object 4"/>
            <p:cNvSpPr/>
            <p:nvPr/>
          </p:nvSpPr>
          <p:spPr>
            <a:xfrm>
              <a:off x="1537510" y="1342657"/>
              <a:ext cx="3683000" cy="2239645"/>
            </a:xfrm>
            <a:custGeom>
              <a:avLst/>
              <a:gdLst/>
              <a:ahLst/>
              <a:cxnLst/>
              <a:rect l="l" t="t" r="r" b="b"/>
              <a:pathLst>
                <a:path w="3683000" h="2239645">
                  <a:moveTo>
                    <a:pt x="3628392" y="2239146"/>
                  </a:moveTo>
                  <a:lnTo>
                    <a:pt x="54436" y="2239146"/>
                  </a:lnTo>
                  <a:lnTo>
                    <a:pt x="50647" y="2238773"/>
                  </a:lnTo>
                  <a:lnTo>
                    <a:pt x="14359" y="2219376"/>
                  </a:lnTo>
                  <a:lnTo>
                    <a:pt x="0" y="2184710"/>
                  </a:lnTo>
                  <a:lnTo>
                    <a:pt x="0" y="2180884"/>
                  </a:lnTo>
                  <a:lnTo>
                    <a:pt x="0" y="54436"/>
                  </a:lnTo>
                  <a:lnTo>
                    <a:pt x="19769" y="14359"/>
                  </a:lnTo>
                  <a:lnTo>
                    <a:pt x="54436" y="0"/>
                  </a:lnTo>
                  <a:lnTo>
                    <a:pt x="3628392" y="0"/>
                  </a:lnTo>
                  <a:lnTo>
                    <a:pt x="3668469" y="19769"/>
                  </a:lnTo>
                  <a:lnTo>
                    <a:pt x="3682828" y="54436"/>
                  </a:lnTo>
                  <a:lnTo>
                    <a:pt x="3682828" y="2184710"/>
                  </a:lnTo>
                  <a:lnTo>
                    <a:pt x="3663059" y="2224786"/>
                  </a:lnTo>
                  <a:lnTo>
                    <a:pt x="3632181" y="2238773"/>
                  </a:lnTo>
                  <a:lnTo>
                    <a:pt x="3628392" y="2239146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536680" y="1341827"/>
              <a:ext cx="3684904" cy="2240915"/>
            </a:xfrm>
            <a:custGeom>
              <a:avLst/>
              <a:gdLst/>
              <a:ahLst/>
              <a:cxnLst/>
              <a:rect l="l" t="t" r="r" b="b"/>
              <a:pathLst>
                <a:path w="3684904" h="2240915">
                  <a:moveTo>
                    <a:pt x="0" y="2181715"/>
                  </a:moveTo>
                  <a:lnTo>
                    <a:pt x="0" y="59092"/>
                  </a:lnTo>
                  <a:lnTo>
                    <a:pt x="0" y="55212"/>
                  </a:lnTo>
                  <a:lnTo>
                    <a:pt x="378" y="51369"/>
                  </a:lnTo>
                  <a:lnTo>
                    <a:pt x="9958" y="26262"/>
                  </a:lnTo>
                  <a:lnTo>
                    <a:pt x="12114" y="23036"/>
                  </a:lnTo>
                  <a:lnTo>
                    <a:pt x="47563" y="1135"/>
                  </a:lnTo>
                  <a:lnTo>
                    <a:pt x="55212" y="0"/>
                  </a:lnTo>
                  <a:lnTo>
                    <a:pt x="59092" y="0"/>
                  </a:lnTo>
                  <a:lnTo>
                    <a:pt x="3625397" y="0"/>
                  </a:lnTo>
                  <a:lnTo>
                    <a:pt x="3629277" y="0"/>
                  </a:lnTo>
                  <a:lnTo>
                    <a:pt x="3633119" y="378"/>
                  </a:lnTo>
                  <a:lnTo>
                    <a:pt x="3669925" y="20051"/>
                  </a:lnTo>
                  <a:lnTo>
                    <a:pt x="3674530" y="26262"/>
                  </a:lnTo>
                  <a:lnTo>
                    <a:pt x="3676686" y="29488"/>
                  </a:lnTo>
                  <a:lnTo>
                    <a:pt x="3684489" y="59092"/>
                  </a:lnTo>
                  <a:lnTo>
                    <a:pt x="3684489" y="2181715"/>
                  </a:lnTo>
                  <a:lnTo>
                    <a:pt x="3669925" y="2220755"/>
                  </a:lnTo>
                  <a:lnTo>
                    <a:pt x="3658226" y="2230847"/>
                  </a:lnTo>
                  <a:lnTo>
                    <a:pt x="3655000" y="2233003"/>
                  </a:lnTo>
                  <a:lnTo>
                    <a:pt x="3625397" y="2240807"/>
                  </a:lnTo>
                  <a:lnTo>
                    <a:pt x="59092" y="2240807"/>
                  </a:lnTo>
                  <a:lnTo>
                    <a:pt x="20051" y="2226242"/>
                  </a:lnTo>
                  <a:lnTo>
                    <a:pt x="9958" y="2214544"/>
                  </a:lnTo>
                  <a:lnTo>
                    <a:pt x="7802" y="2211318"/>
                  </a:lnTo>
                  <a:lnTo>
                    <a:pt x="0" y="2185594"/>
                  </a:lnTo>
                  <a:lnTo>
                    <a:pt x="0" y="2181715"/>
                  </a:lnTo>
                  <a:close/>
                </a:path>
              </a:pathLst>
            </a:custGeom>
            <a:ln w="8856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695030" y="1478101"/>
            <a:ext cx="3049270" cy="16243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925830">
              <a:lnSpc>
                <a:spcPts val="2510"/>
              </a:lnSpc>
              <a:spcBef>
                <a:spcPts val="90"/>
              </a:spcBef>
            </a:pPr>
            <a:r>
              <a:rPr sz="2000" b="1" dirty="0">
                <a:solidFill>
                  <a:srgbClr val="262525"/>
                </a:solidFill>
                <a:latin typeface="Calibri"/>
                <a:cs typeface="Calibri"/>
              </a:rPr>
              <a:t>Data</a:t>
            </a:r>
            <a:r>
              <a:rPr sz="2000" b="1" spc="1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62525"/>
                </a:solidFill>
                <a:latin typeface="Calibri"/>
                <a:cs typeface="Calibri"/>
              </a:rPr>
              <a:t>Collection</a:t>
            </a:r>
            <a:r>
              <a:rPr sz="2000" b="1" spc="1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2000" b="1" spc="-25" dirty="0">
                <a:solidFill>
                  <a:srgbClr val="262525"/>
                </a:solidFill>
                <a:latin typeface="Calibri"/>
                <a:cs typeface="Calibri"/>
              </a:rPr>
              <a:t>and </a:t>
            </a:r>
            <a:r>
              <a:rPr sz="2000" b="1" spc="-10" dirty="0">
                <a:solidFill>
                  <a:srgbClr val="262525"/>
                </a:solidFill>
                <a:latin typeface="Calibri"/>
                <a:cs typeface="Calibri"/>
              </a:rPr>
              <a:t>Preparation</a:t>
            </a: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136400"/>
              </a:lnSpc>
              <a:spcBef>
                <a:spcPts val="1190"/>
              </a:spcBef>
            </a:pP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Identify</a:t>
            </a:r>
            <a:r>
              <a:rPr sz="13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IT</a:t>
            </a:r>
            <a:r>
              <a:rPr sz="1300" spc="1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3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OT</a:t>
            </a:r>
            <a:r>
              <a:rPr sz="1300" spc="1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network</a:t>
            </a:r>
            <a:r>
              <a:rPr sz="1300" spc="1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devices'</a:t>
            </a:r>
            <a:r>
              <a:rPr sz="13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262525"/>
                </a:solidFill>
                <a:latin typeface="Calibri"/>
                <a:cs typeface="Calibri"/>
              </a:rPr>
              <a:t>data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sources</a:t>
            </a:r>
            <a:r>
              <a:rPr sz="13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3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create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datasets</a:t>
            </a:r>
            <a:r>
              <a:rPr sz="13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containing</a:t>
            </a:r>
            <a:r>
              <a:rPr sz="13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20" dirty="0">
                <a:solidFill>
                  <a:srgbClr val="262525"/>
                </a:solidFill>
                <a:latin typeface="Calibri"/>
                <a:cs typeface="Calibri"/>
              </a:rPr>
              <a:t>port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numbers</a:t>
            </a:r>
            <a:r>
              <a:rPr sz="13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protocol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names.</a:t>
            </a:r>
            <a:endParaRPr sz="1300">
              <a:latin typeface="Calibri"/>
              <a:cs typeface="Calibri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5402737" y="1337398"/>
            <a:ext cx="3702685" cy="2249805"/>
            <a:chOff x="5402737" y="1337398"/>
            <a:chExt cx="3702685" cy="2249805"/>
          </a:xfrm>
        </p:grpSpPr>
        <p:sp>
          <p:nvSpPr>
            <p:cNvPr id="8" name="object 8"/>
            <p:cNvSpPr/>
            <p:nvPr/>
          </p:nvSpPr>
          <p:spPr>
            <a:xfrm>
              <a:off x="5407996" y="1342657"/>
              <a:ext cx="3691890" cy="2239645"/>
            </a:xfrm>
            <a:custGeom>
              <a:avLst/>
              <a:gdLst/>
              <a:ahLst/>
              <a:cxnLst/>
              <a:rect l="l" t="t" r="r" b="b"/>
              <a:pathLst>
                <a:path w="3691890" h="2239645">
                  <a:moveTo>
                    <a:pt x="3637248" y="2239146"/>
                  </a:moveTo>
                  <a:lnTo>
                    <a:pt x="54436" y="2239146"/>
                  </a:lnTo>
                  <a:lnTo>
                    <a:pt x="50647" y="2238773"/>
                  </a:lnTo>
                  <a:lnTo>
                    <a:pt x="14359" y="2219376"/>
                  </a:lnTo>
                  <a:lnTo>
                    <a:pt x="0" y="2184710"/>
                  </a:lnTo>
                  <a:lnTo>
                    <a:pt x="0" y="2180884"/>
                  </a:lnTo>
                  <a:lnTo>
                    <a:pt x="0" y="54436"/>
                  </a:lnTo>
                  <a:lnTo>
                    <a:pt x="19769" y="14359"/>
                  </a:lnTo>
                  <a:lnTo>
                    <a:pt x="54436" y="0"/>
                  </a:lnTo>
                  <a:lnTo>
                    <a:pt x="3637248" y="0"/>
                  </a:lnTo>
                  <a:lnTo>
                    <a:pt x="3677324" y="19769"/>
                  </a:lnTo>
                  <a:lnTo>
                    <a:pt x="3691684" y="54436"/>
                  </a:lnTo>
                  <a:lnTo>
                    <a:pt x="3691684" y="2184710"/>
                  </a:lnTo>
                  <a:lnTo>
                    <a:pt x="3671915" y="2224786"/>
                  </a:lnTo>
                  <a:lnTo>
                    <a:pt x="3641036" y="2238773"/>
                  </a:lnTo>
                  <a:lnTo>
                    <a:pt x="3637248" y="2239146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407165" y="1341827"/>
              <a:ext cx="3693795" cy="2240915"/>
            </a:xfrm>
            <a:custGeom>
              <a:avLst/>
              <a:gdLst/>
              <a:ahLst/>
              <a:cxnLst/>
              <a:rect l="l" t="t" r="r" b="b"/>
              <a:pathLst>
                <a:path w="3693795" h="2240915">
                  <a:moveTo>
                    <a:pt x="0" y="2181715"/>
                  </a:moveTo>
                  <a:lnTo>
                    <a:pt x="0" y="59092"/>
                  </a:lnTo>
                  <a:lnTo>
                    <a:pt x="0" y="55212"/>
                  </a:lnTo>
                  <a:lnTo>
                    <a:pt x="378" y="51369"/>
                  </a:lnTo>
                  <a:lnTo>
                    <a:pt x="1135" y="47564"/>
                  </a:lnTo>
                  <a:lnTo>
                    <a:pt x="1892" y="43758"/>
                  </a:lnTo>
                  <a:lnTo>
                    <a:pt x="3013" y="40063"/>
                  </a:lnTo>
                  <a:lnTo>
                    <a:pt x="4498" y="36478"/>
                  </a:lnTo>
                  <a:lnTo>
                    <a:pt x="5982" y="32893"/>
                  </a:lnTo>
                  <a:lnTo>
                    <a:pt x="7802" y="29488"/>
                  </a:lnTo>
                  <a:lnTo>
                    <a:pt x="9958" y="26262"/>
                  </a:lnTo>
                  <a:lnTo>
                    <a:pt x="12113" y="23036"/>
                  </a:lnTo>
                  <a:lnTo>
                    <a:pt x="47563" y="1135"/>
                  </a:lnTo>
                  <a:lnTo>
                    <a:pt x="55212" y="0"/>
                  </a:lnTo>
                  <a:lnTo>
                    <a:pt x="59092" y="0"/>
                  </a:lnTo>
                  <a:lnTo>
                    <a:pt x="3634254" y="0"/>
                  </a:lnTo>
                  <a:lnTo>
                    <a:pt x="3638133" y="0"/>
                  </a:lnTo>
                  <a:lnTo>
                    <a:pt x="3641976" y="378"/>
                  </a:lnTo>
                  <a:lnTo>
                    <a:pt x="3645781" y="1135"/>
                  </a:lnTo>
                  <a:lnTo>
                    <a:pt x="3649586" y="1892"/>
                  </a:lnTo>
                  <a:lnTo>
                    <a:pt x="3653281" y="3013"/>
                  </a:lnTo>
                  <a:lnTo>
                    <a:pt x="3656866" y="4498"/>
                  </a:lnTo>
                  <a:lnTo>
                    <a:pt x="3660451" y="5982"/>
                  </a:lnTo>
                  <a:lnTo>
                    <a:pt x="3683386" y="26262"/>
                  </a:lnTo>
                  <a:lnTo>
                    <a:pt x="3685542" y="29488"/>
                  </a:lnTo>
                  <a:lnTo>
                    <a:pt x="3692210" y="47564"/>
                  </a:lnTo>
                  <a:lnTo>
                    <a:pt x="3692968" y="51369"/>
                  </a:lnTo>
                  <a:lnTo>
                    <a:pt x="3693346" y="55212"/>
                  </a:lnTo>
                  <a:lnTo>
                    <a:pt x="3693346" y="59092"/>
                  </a:lnTo>
                  <a:lnTo>
                    <a:pt x="3693346" y="2181715"/>
                  </a:lnTo>
                  <a:lnTo>
                    <a:pt x="3693346" y="2185594"/>
                  </a:lnTo>
                  <a:lnTo>
                    <a:pt x="3692968" y="2189437"/>
                  </a:lnTo>
                  <a:lnTo>
                    <a:pt x="3673294" y="2226242"/>
                  </a:lnTo>
                  <a:lnTo>
                    <a:pt x="3667082" y="2230847"/>
                  </a:lnTo>
                  <a:lnTo>
                    <a:pt x="3663856" y="2233003"/>
                  </a:lnTo>
                  <a:lnTo>
                    <a:pt x="3634254" y="2240807"/>
                  </a:lnTo>
                  <a:lnTo>
                    <a:pt x="59092" y="2240807"/>
                  </a:lnTo>
                  <a:lnTo>
                    <a:pt x="20050" y="2226242"/>
                  </a:lnTo>
                  <a:lnTo>
                    <a:pt x="9958" y="2214544"/>
                  </a:lnTo>
                  <a:lnTo>
                    <a:pt x="7802" y="2211318"/>
                  </a:lnTo>
                  <a:lnTo>
                    <a:pt x="5982" y="2207912"/>
                  </a:lnTo>
                  <a:lnTo>
                    <a:pt x="4498" y="2204328"/>
                  </a:lnTo>
                  <a:lnTo>
                    <a:pt x="3013" y="2200743"/>
                  </a:lnTo>
                  <a:lnTo>
                    <a:pt x="1892" y="2197048"/>
                  </a:lnTo>
                  <a:lnTo>
                    <a:pt x="1135" y="2193242"/>
                  </a:lnTo>
                  <a:lnTo>
                    <a:pt x="378" y="2189437"/>
                  </a:lnTo>
                  <a:lnTo>
                    <a:pt x="0" y="2185594"/>
                  </a:lnTo>
                  <a:lnTo>
                    <a:pt x="0" y="2181715"/>
                  </a:lnTo>
                  <a:close/>
                </a:path>
              </a:pathLst>
            </a:custGeom>
            <a:ln w="8856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566069" y="1478101"/>
            <a:ext cx="3248025" cy="18992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34950">
              <a:lnSpc>
                <a:spcPts val="2510"/>
              </a:lnSpc>
              <a:spcBef>
                <a:spcPts val="90"/>
              </a:spcBef>
            </a:pPr>
            <a:r>
              <a:rPr sz="2000" b="1" dirty="0">
                <a:solidFill>
                  <a:srgbClr val="262525"/>
                </a:solidFill>
                <a:latin typeface="Calibri"/>
                <a:cs typeface="Calibri"/>
              </a:rPr>
              <a:t>Tokenization</a:t>
            </a:r>
            <a:r>
              <a:rPr sz="2000" b="1" spc="-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2000" b="1" spc="-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262525"/>
                </a:solidFill>
                <a:latin typeface="Calibri"/>
                <a:cs typeface="Calibri"/>
              </a:rPr>
              <a:t>Word2Vec Embedding</a:t>
            </a: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137100"/>
              </a:lnSpc>
              <a:spcBef>
                <a:spcPts val="1175"/>
              </a:spcBef>
            </a:pP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Convert</a:t>
            </a:r>
            <a:r>
              <a:rPr sz="13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payload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data</a:t>
            </a:r>
            <a:r>
              <a:rPr sz="1300" spc="-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into</a:t>
            </a:r>
            <a:r>
              <a:rPr sz="1300" spc="10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lowercase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262525"/>
                </a:solidFill>
                <a:latin typeface="Calibri"/>
                <a:cs typeface="Calibri"/>
              </a:rPr>
              <a:t>and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remove</a:t>
            </a:r>
            <a:r>
              <a:rPr sz="1300" spc="1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non-alphanumeric</a:t>
            </a:r>
            <a:r>
              <a:rPr sz="1300" spc="1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characters,</a:t>
            </a:r>
            <a:r>
              <a:rPr sz="1300" spc="1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utilizing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nltk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library</a:t>
            </a:r>
            <a:r>
              <a:rPr sz="13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3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tokenize</a:t>
            </a:r>
            <a:r>
              <a:rPr sz="13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payload</a:t>
            </a:r>
            <a:r>
              <a:rPr sz="13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3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262525"/>
                </a:solidFill>
                <a:latin typeface="Calibri"/>
                <a:cs typeface="Calibri"/>
              </a:rPr>
              <a:t>to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create</a:t>
            </a:r>
            <a:r>
              <a:rPr sz="1300" spc="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Word2Vec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models.</a:t>
            </a:r>
            <a:endParaRPr sz="1300">
              <a:latin typeface="Calibri"/>
              <a:cs typeface="Calibri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1532251" y="3755345"/>
            <a:ext cx="3693795" cy="2197100"/>
            <a:chOff x="1532251" y="3755345"/>
            <a:chExt cx="3693795" cy="2197100"/>
          </a:xfrm>
        </p:grpSpPr>
        <p:sp>
          <p:nvSpPr>
            <p:cNvPr id="12" name="object 12"/>
            <p:cNvSpPr/>
            <p:nvPr/>
          </p:nvSpPr>
          <p:spPr>
            <a:xfrm>
              <a:off x="1537510" y="3760604"/>
              <a:ext cx="3683000" cy="2186305"/>
            </a:xfrm>
            <a:custGeom>
              <a:avLst/>
              <a:gdLst/>
              <a:ahLst/>
              <a:cxnLst/>
              <a:rect l="l" t="t" r="r" b="b"/>
              <a:pathLst>
                <a:path w="3683000" h="2186304">
                  <a:moveTo>
                    <a:pt x="3628392" y="2186005"/>
                  </a:moveTo>
                  <a:lnTo>
                    <a:pt x="54436" y="2186005"/>
                  </a:lnTo>
                  <a:lnTo>
                    <a:pt x="50647" y="2185631"/>
                  </a:lnTo>
                  <a:lnTo>
                    <a:pt x="14359" y="2166234"/>
                  </a:lnTo>
                  <a:lnTo>
                    <a:pt x="0" y="2131568"/>
                  </a:lnTo>
                  <a:lnTo>
                    <a:pt x="0" y="2127743"/>
                  </a:lnTo>
                  <a:lnTo>
                    <a:pt x="0" y="54436"/>
                  </a:lnTo>
                  <a:lnTo>
                    <a:pt x="19769" y="14359"/>
                  </a:lnTo>
                  <a:lnTo>
                    <a:pt x="54436" y="0"/>
                  </a:lnTo>
                  <a:lnTo>
                    <a:pt x="3628392" y="0"/>
                  </a:lnTo>
                  <a:lnTo>
                    <a:pt x="3668469" y="19769"/>
                  </a:lnTo>
                  <a:lnTo>
                    <a:pt x="3682828" y="54436"/>
                  </a:lnTo>
                  <a:lnTo>
                    <a:pt x="3682828" y="2131568"/>
                  </a:lnTo>
                  <a:lnTo>
                    <a:pt x="3663059" y="2171644"/>
                  </a:lnTo>
                  <a:lnTo>
                    <a:pt x="3632181" y="2185631"/>
                  </a:lnTo>
                  <a:lnTo>
                    <a:pt x="3628392" y="2186005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1536680" y="3759773"/>
              <a:ext cx="3684904" cy="2188210"/>
            </a:xfrm>
            <a:custGeom>
              <a:avLst/>
              <a:gdLst/>
              <a:ahLst/>
              <a:cxnLst/>
              <a:rect l="l" t="t" r="r" b="b"/>
              <a:pathLst>
                <a:path w="3684904" h="2188210">
                  <a:moveTo>
                    <a:pt x="0" y="2128573"/>
                  </a:moveTo>
                  <a:lnTo>
                    <a:pt x="0" y="59092"/>
                  </a:lnTo>
                  <a:lnTo>
                    <a:pt x="0" y="55212"/>
                  </a:lnTo>
                  <a:lnTo>
                    <a:pt x="378" y="51369"/>
                  </a:lnTo>
                  <a:lnTo>
                    <a:pt x="20051" y="14563"/>
                  </a:lnTo>
                  <a:lnTo>
                    <a:pt x="47563" y="1135"/>
                  </a:lnTo>
                  <a:lnTo>
                    <a:pt x="51369" y="378"/>
                  </a:lnTo>
                  <a:lnTo>
                    <a:pt x="55212" y="0"/>
                  </a:lnTo>
                  <a:lnTo>
                    <a:pt x="59092" y="0"/>
                  </a:lnTo>
                  <a:lnTo>
                    <a:pt x="3625397" y="0"/>
                  </a:lnTo>
                  <a:lnTo>
                    <a:pt x="3629277" y="0"/>
                  </a:lnTo>
                  <a:lnTo>
                    <a:pt x="3633119" y="378"/>
                  </a:lnTo>
                  <a:lnTo>
                    <a:pt x="3636925" y="1135"/>
                  </a:lnTo>
                  <a:lnTo>
                    <a:pt x="3640730" y="1892"/>
                  </a:lnTo>
                  <a:lnTo>
                    <a:pt x="3658226" y="9958"/>
                  </a:lnTo>
                  <a:lnTo>
                    <a:pt x="3661452" y="12113"/>
                  </a:lnTo>
                  <a:lnTo>
                    <a:pt x="3674530" y="26262"/>
                  </a:lnTo>
                  <a:lnTo>
                    <a:pt x="3676686" y="29488"/>
                  </a:lnTo>
                  <a:lnTo>
                    <a:pt x="3684489" y="59092"/>
                  </a:lnTo>
                  <a:lnTo>
                    <a:pt x="3684489" y="2128573"/>
                  </a:lnTo>
                  <a:lnTo>
                    <a:pt x="3674530" y="2161402"/>
                  </a:lnTo>
                  <a:lnTo>
                    <a:pt x="3672375" y="2164628"/>
                  </a:lnTo>
                  <a:lnTo>
                    <a:pt x="3636925" y="2186530"/>
                  </a:lnTo>
                  <a:lnTo>
                    <a:pt x="3629277" y="2187665"/>
                  </a:lnTo>
                  <a:lnTo>
                    <a:pt x="3625397" y="2187665"/>
                  </a:lnTo>
                  <a:lnTo>
                    <a:pt x="59092" y="2187665"/>
                  </a:lnTo>
                  <a:lnTo>
                    <a:pt x="55212" y="2187665"/>
                  </a:lnTo>
                  <a:lnTo>
                    <a:pt x="51369" y="2187287"/>
                  </a:lnTo>
                  <a:lnTo>
                    <a:pt x="14564" y="2167613"/>
                  </a:lnTo>
                  <a:lnTo>
                    <a:pt x="1135" y="2140100"/>
                  </a:lnTo>
                  <a:lnTo>
                    <a:pt x="378" y="2136295"/>
                  </a:lnTo>
                  <a:lnTo>
                    <a:pt x="0" y="2132453"/>
                  </a:lnTo>
                  <a:lnTo>
                    <a:pt x="0" y="2128573"/>
                  </a:lnTo>
                  <a:close/>
                </a:path>
              </a:pathLst>
            </a:custGeom>
            <a:ln w="8856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1695030" y="3896047"/>
            <a:ext cx="3082925" cy="15798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80" dirty="0">
                <a:solidFill>
                  <a:srgbClr val="262525"/>
                </a:solidFill>
                <a:latin typeface="Calibri"/>
                <a:cs typeface="Calibri"/>
              </a:rPr>
              <a:t>Scoring</a:t>
            </a:r>
            <a:r>
              <a:rPr sz="2000" b="1" spc="-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262525"/>
                </a:solidFill>
                <a:latin typeface="Calibri"/>
                <a:cs typeface="Calibri"/>
              </a:rPr>
              <a:t>System</a:t>
            </a: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137100"/>
              </a:lnSpc>
              <a:spcBef>
                <a:spcPts val="1275"/>
              </a:spcBef>
            </a:pP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Check</a:t>
            </a:r>
            <a:r>
              <a:rPr sz="13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for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source</a:t>
            </a:r>
            <a:r>
              <a:rPr sz="13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port</a:t>
            </a:r>
            <a:r>
              <a:rPr sz="1300" spc="114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matches</a:t>
            </a:r>
            <a:r>
              <a:rPr sz="13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examine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payload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data</a:t>
            </a:r>
            <a:r>
              <a:rPr sz="1300" spc="-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for</a:t>
            </a:r>
            <a:r>
              <a:rPr sz="13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email</a:t>
            </a:r>
            <a:r>
              <a:rPr sz="13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or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webpage-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related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patterns</a:t>
            </a:r>
            <a:r>
              <a:rPr sz="1300" spc="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3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existence</a:t>
            </a:r>
            <a:r>
              <a:rPr sz="13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300" spc="1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hexadecimal patterns.</a:t>
            </a:r>
            <a:endParaRPr sz="1300">
              <a:latin typeface="Calibri"/>
              <a:cs typeface="Calibri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5402720" y="3755328"/>
            <a:ext cx="3702685" cy="2197100"/>
            <a:chOff x="5402720" y="3755328"/>
            <a:chExt cx="3702685" cy="2197100"/>
          </a:xfrm>
        </p:grpSpPr>
        <p:sp>
          <p:nvSpPr>
            <p:cNvPr id="16" name="object 16"/>
            <p:cNvSpPr/>
            <p:nvPr/>
          </p:nvSpPr>
          <p:spPr>
            <a:xfrm>
              <a:off x="5407995" y="3760603"/>
              <a:ext cx="3691890" cy="2186305"/>
            </a:xfrm>
            <a:custGeom>
              <a:avLst/>
              <a:gdLst/>
              <a:ahLst/>
              <a:cxnLst/>
              <a:rect l="l" t="t" r="r" b="b"/>
              <a:pathLst>
                <a:path w="3691890" h="2186304">
                  <a:moveTo>
                    <a:pt x="3637248" y="2186005"/>
                  </a:moveTo>
                  <a:lnTo>
                    <a:pt x="54436" y="2186005"/>
                  </a:lnTo>
                  <a:lnTo>
                    <a:pt x="50647" y="2185631"/>
                  </a:lnTo>
                  <a:lnTo>
                    <a:pt x="14359" y="2166234"/>
                  </a:lnTo>
                  <a:lnTo>
                    <a:pt x="0" y="2131568"/>
                  </a:lnTo>
                  <a:lnTo>
                    <a:pt x="0" y="2127743"/>
                  </a:lnTo>
                  <a:lnTo>
                    <a:pt x="0" y="54436"/>
                  </a:lnTo>
                  <a:lnTo>
                    <a:pt x="19769" y="14359"/>
                  </a:lnTo>
                  <a:lnTo>
                    <a:pt x="54436" y="0"/>
                  </a:lnTo>
                  <a:lnTo>
                    <a:pt x="3637248" y="0"/>
                  </a:lnTo>
                  <a:lnTo>
                    <a:pt x="3677324" y="19769"/>
                  </a:lnTo>
                  <a:lnTo>
                    <a:pt x="3691684" y="54436"/>
                  </a:lnTo>
                  <a:lnTo>
                    <a:pt x="3691684" y="2131568"/>
                  </a:lnTo>
                  <a:lnTo>
                    <a:pt x="3671915" y="2171644"/>
                  </a:lnTo>
                  <a:lnTo>
                    <a:pt x="3641036" y="2185631"/>
                  </a:lnTo>
                  <a:lnTo>
                    <a:pt x="3637248" y="2186005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5407165" y="3759773"/>
              <a:ext cx="3693795" cy="2188210"/>
            </a:xfrm>
            <a:custGeom>
              <a:avLst/>
              <a:gdLst/>
              <a:ahLst/>
              <a:cxnLst/>
              <a:rect l="l" t="t" r="r" b="b"/>
              <a:pathLst>
                <a:path w="3693795" h="2188210">
                  <a:moveTo>
                    <a:pt x="0" y="2128573"/>
                  </a:moveTo>
                  <a:lnTo>
                    <a:pt x="0" y="59092"/>
                  </a:lnTo>
                  <a:lnTo>
                    <a:pt x="0" y="55212"/>
                  </a:lnTo>
                  <a:lnTo>
                    <a:pt x="378" y="51369"/>
                  </a:lnTo>
                  <a:lnTo>
                    <a:pt x="1135" y="47563"/>
                  </a:lnTo>
                  <a:lnTo>
                    <a:pt x="1892" y="43758"/>
                  </a:lnTo>
                  <a:lnTo>
                    <a:pt x="3013" y="40063"/>
                  </a:lnTo>
                  <a:lnTo>
                    <a:pt x="4498" y="36478"/>
                  </a:lnTo>
                  <a:lnTo>
                    <a:pt x="5982" y="32893"/>
                  </a:lnTo>
                  <a:lnTo>
                    <a:pt x="7802" y="29487"/>
                  </a:lnTo>
                  <a:lnTo>
                    <a:pt x="9958" y="26261"/>
                  </a:lnTo>
                  <a:lnTo>
                    <a:pt x="12113" y="23035"/>
                  </a:lnTo>
                  <a:lnTo>
                    <a:pt x="47563" y="1135"/>
                  </a:lnTo>
                  <a:lnTo>
                    <a:pt x="51369" y="378"/>
                  </a:lnTo>
                  <a:lnTo>
                    <a:pt x="55212" y="0"/>
                  </a:lnTo>
                  <a:lnTo>
                    <a:pt x="59092" y="0"/>
                  </a:lnTo>
                  <a:lnTo>
                    <a:pt x="3634254" y="0"/>
                  </a:lnTo>
                  <a:lnTo>
                    <a:pt x="3638133" y="0"/>
                  </a:lnTo>
                  <a:lnTo>
                    <a:pt x="3641976" y="378"/>
                  </a:lnTo>
                  <a:lnTo>
                    <a:pt x="3645781" y="1135"/>
                  </a:lnTo>
                  <a:lnTo>
                    <a:pt x="3649586" y="1892"/>
                  </a:lnTo>
                  <a:lnTo>
                    <a:pt x="3653281" y="3013"/>
                  </a:lnTo>
                  <a:lnTo>
                    <a:pt x="3656866" y="4497"/>
                  </a:lnTo>
                  <a:lnTo>
                    <a:pt x="3660451" y="5982"/>
                  </a:lnTo>
                  <a:lnTo>
                    <a:pt x="3663856" y="7802"/>
                  </a:lnTo>
                  <a:lnTo>
                    <a:pt x="3667082" y="9958"/>
                  </a:lnTo>
                  <a:lnTo>
                    <a:pt x="3670309" y="12113"/>
                  </a:lnTo>
                  <a:lnTo>
                    <a:pt x="3683386" y="26262"/>
                  </a:lnTo>
                  <a:lnTo>
                    <a:pt x="3685542" y="29488"/>
                  </a:lnTo>
                  <a:lnTo>
                    <a:pt x="3692210" y="47563"/>
                  </a:lnTo>
                  <a:lnTo>
                    <a:pt x="3692968" y="51369"/>
                  </a:lnTo>
                  <a:lnTo>
                    <a:pt x="3693346" y="55212"/>
                  </a:lnTo>
                  <a:lnTo>
                    <a:pt x="3693346" y="59092"/>
                  </a:lnTo>
                  <a:lnTo>
                    <a:pt x="3693346" y="2128573"/>
                  </a:lnTo>
                  <a:lnTo>
                    <a:pt x="3693346" y="2132453"/>
                  </a:lnTo>
                  <a:lnTo>
                    <a:pt x="3692968" y="2136295"/>
                  </a:lnTo>
                  <a:lnTo>
                    <a:pt x="3683386" y="2161402"/>
                  </a:lnTo>
                  <a:lnTo>
                    <a:pt x="3681231" y="2164628"/>
                  </a:lnTo>
                  <a:lnTo>
                    <a:pt x="3645781" y="2186530"/>
                  </a:lnTo>
                  <a:lnTo>
                    <a:pt x="3638133" y="2187665"/>
                  </a:lnTo>
                  <a:lnTo>
                    <a:pt x="3634254" y="2187665"/>
                  </a:lnTo>
                  <a:lnTo>
                    <a:pt x="59092" y="2187665"/>
                  </a:lnTo>
                  <a:lnTo>
                    <a:pt x="55212" y="2187665"/>
                  </a:lnTo>
                  <a:lnTo>
                    <a:pt x="51369" y="2187287"/>
                  </a:lnTo>
                  <a:lnTo>
                    <a:pt x="14563" y="2167613"/>
                  </a:lnTo>
                  <a:lnTo>
                    <a:pt x="9958" y="2161402"/>
                  </a:lnTo>
                  <a:lnTo>
                    <a:pt x="7802" y="2158176"/>
                  </a:lnTo>
                  <a:lnTo>
                    <a:pt x="5982" y="2154771"/>
                  </a:lnTo>
                  <a:lnTo>
                    <a:pt x="4498" y="2151186"/>
                  </a:lnTo>
                  <a:lnTo>
                    <a:pt x="3013" y="2147601"/>
                  </a:lnTo>
                  <a:lnTo>
                    <a:pt x="1892" y="2143906"/>
                  </a:lnTo>
                  <a:lnTo>
                    <a:pt x="1135" y="2140100"/>
                  </a:lnTo>
                  <a:lnTo>
                    <a:pt x="378" y="2136295"/>
                  </a:lnTo>
                  <a:lnTo>
                    <a:pt x="0" y="2132453"/>
                  </a:lnTo>
                  <a:lnTo>
                    <a:pt x="0" y="2128573"/>
                  </a:lnTo>
                  <a:close/>
                </a:path>
              </a:pathLst>
            </a:custGeom>
            <a:ln w="8856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/>
          <p:nvPr/>
        </p:nvSpPr>
        <p:spPr>
          <a:xfrm>
            <a:off x="5566069" y="3896047"/>
            <a:ext cx="3352165" cy="18459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dirty="0">
                <a:solidFill>
                  <a:srgbClr val="262525"/>
                </a:solidFill>
                <a:latin typeface="Calibri"/>
                <a:cs typeface="Calibri"/>
              </a:rPr>
              <a:t>Payload</a:t>
            </a:r>
            <a:r>
              <a:rPr sz="2000" b="1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2000" b="1" dirty="0">
                <a:solidFill>
                  <a:srgbClr val="262525"/>
                </a:solidFill>
                <a:latin typeface="Calibri"/>
                <a:cs typeface="Calibri"/>
              </a:rPr>
              <a:t>Content</a:t>
            </a:r>
            <a:r>
              <a:rPr sz="2000" b="1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2000" b="1" spc="-10" dirty="0">
                <a:solidFill>
                  <a:srgbClr val="262525"/>
                </a:solidFill>
                <a:latin typeface="Calibri"/>
                <a:cs typeface="Calibri"/>
              </a:rPr>
              <a:t>Analysis</a:t>
            </a:r>
            <a:endParaRPr sz="2000">
              <a:latin typeface="Calibri"/>
              <a:cs typeface="Calibri"/>
            </a:endParaRPr>
          </a:p>
          <a:p>
            <a:pPr marL="12700" marR="5080">
              <a:lnSpc>
                <a:spcPct val="136400"/>
              </a:lnSpc>
              <a:spcBef>
                <a:spcPts val="1290"/>
              </a:spcBef>
            </a:pP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Analyze</a:t>
            </a:r>
            <a:r>
              <a:rPr sz="13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payload</a:t>
            </a:r>
            <a:r>
              <a:rPr sz="13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data</a:t>
            </a:r>
            <a:r>
              <a:rPr sz="1300" spc="-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3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identify</a:t>
            </a:r>
            <a:r>
              <a:rPr sz="13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3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presence</a:t>
            </a:r>
            <a:r>
              <a:rPr sz="13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262525"/>
                </a:solidFill>
                <a:latin typeface="Calibri"/>
                <a:cs typeface="Calibri"/>
              </a:rPr>
              <a:t>of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port</a:t>
            </a:r>
            <a:r>
              <a:rPr sz="1300" spc="1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matching,</a:t>
            </a:r>
            <a:r>
              <a:rPr sz="13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protocol</a:t>
            </a:r>
            <a:r>
              <a:rPr sz="13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10" dirty="0">
                <a:solidFill>
                  <a:srgbClr val="262525"/>
                </a:solidFill>
                <a:latin typeface="Calibri"/>
                <a:cs typeface="Calibri"/>
              </a:rPr>
              <a:t>matching,</a:t>
            </a:r>
            <a:r>
              <a:rPr sz="13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payload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token</a:t>
            </a:r>
            <a:r>
              <a:rPr sz="1300" spc="1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matching,</a:t>
            </a:r>
            <a:r>
              <a:rPr sz="1300" spc="1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email/webpage</a:t>
            </a:r>
            <a:r>
              <a:rPr sz="1300" spc="1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detection,</a:t>
            </a:r>
            <a:r>
              <a:rPr sz="1300" spc="1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262525"/>
                </a:solidFill>
                <a:latin typeface="Calibri"/>
                <a:cs typeface="Calibri"/>
              </a:rPr>
              <a:t>and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hexadecimal</a:t>
            </a:r>
            <a:r>
              <a:rPr sz="13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detection</a:t>
            </a:r>
            <a:r>
              <a:rPr sz="1300" spc="10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for</a:t>
            </a:r>
            <a:r>
              <a:rPr sz="13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both</a:t>
            </a:r>
            <a:r>
              <a:rPr sz="1300" spc="114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IT</a:t>
            </a:r>
            <a:r>
              <a:rPr sz="1300" spc="1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3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300" spc="-25" dirty="0">
                <a:solidFill>
                  <a:srgbClr val="262525"/>
                </a:solidFill>
                <a:latin typeface="Calibri"/>
                <a:cs typeface="Calibri"/>
              </a:rPr>
              <a:t>OT </a:t>
            </a:r>
            <a:r>
              <a:rPr sz="1300" spc="-10" dirty="0">
                <a:solidFill>
                  <a:srgbClr val="262525"/>
                </a:solidFill>
                <a:latin typeface="Calibri"/>
                <a:cs typeface="Calibri"/>
              </a:rPr>
              <a:t>devices.</a:t>
            </a:r>
            <a:endParaRPr sz="13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893984"/>
            <a:ext cx="6794500" cy="5721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25" dirty="0">
                <a:latin typeface="Cambria"/>
                <a:cs typeface="Cambria"/>
              </a:rPr>
              <a:t>Classification</a:t>
            </a:r>
            <a:r>
              <a:rPr spc="-105" dirty="0">
                <a:latin typeface="Cambria"/>
                <a:cs typeface="Cambria"/>
              </a:rPr>
              <a:t> </a:t>
            </a:r>
            <a:r>
              <a:rPr spc="-240" dirty="0">
                <a:latin typeface="Cambria"/>
                <a:cs typeface="Cambria"/>
              </a:rPr>
              <a:t>and</a:t>
            </a:r>
            <a:r>
              <a:rPr spc="-110" dirty="0">
                <a:latin typeface="Cambria"/>
                <a:cs typeface="Cambria"/>
              </a:rPr>
              <a:t> </a:t>
            </a:r>
            <a:r>
              <a:rPr spc="-90" dirty="0">
                <a:latin typeface="Cambria"/>
                <a:cs typeface="Cambria"/>
              </a:rPr>
              <a:t>Model </a:t>
            </a:r>
            <a:r>
              <a:rPr spc="-140" dirty="0">
                <a:latin typeface="Cambria"/>
                <a:cs typeface="Cambria"/>
              </a:rPr>
              <a:t>Evaluation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647824" y="1943695"/>
            <a:ext cx="8143875" cy="847725"/>
            <a:chOff x="1647824" y="1943695"/>
            <a:chExt cx="8143875" cy="847725"/>
          </a:xfrm>
        </p:grpSpPr>
        <p:sp>
          <p:nvSpPr>
            <p:cNvPr id="4" name="object 4"/>
            <p:cNvSpPr/>
            <p:nvPr/>
          </p:nvSpPr>
          <p:spPr>
            <a:xfrm>
              <a:off x="1647812" y="2152662"/>
              <a:ext cx="8143875" cy="638810"/>
            </a:xfrm>
            <a:custGeom>
              <a:avLst/>
              <a:gdLst/>
              <a:ahLst/>
              <a:cxnLst/>
              <a:rect l="l" t="t" r="r" b="b"/>
              <a:pathLst>
                <a:path w="8143875" h="638810">
                  <a:moveTo>
                    <a:pt x="8143875" y="0"/>
                  </a:moveTo>
                  <a:lnTo>
                    <a:pt x="0" y="0"/>
                  </a:lnTo>
                  <a:lnTo>
                    <a:pt x="0" y="38100"/>
                  </a:lnTo>
                  <a:lnTo>
                    <a:pt x="924826" y="38100"/>
                  </a:lnTo>
                  <a:lnTo>
                    <a:pt x="924826" y="638759"/>
                  </a:lnTo>
                  <a:lnTo>
                    <a:pt x="962926" y="638759"/>
                  </a:lnTo>
                  <a:lnTo>
                    <a:pt x="962926" y="38100"/>
                  </a:lnTo>
                  <a:lnTo>
                    <a:pt x="8143875" y="38100"/>
                  </a:lnTo>
                  <a:lnTo>
                    <a:pt x="8143875" y="0"/>
                  </a:lnTo>
                  <a:close/>
                </a:path>
              </a:pathLst>
            </a:custGeom>
            <a:solidFill>
              <a:srgbClr val="E1A8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396430" y="1949350"/>
              <a:ext cx="398780" cy="398780"/>
            </a:xfrm>
            <a:custGeom>
              <a:avLst/>
              <a:gdLst/>
              <a:ahLst/>
              <a:cxnLst/>
              <a:rect l="l" t="t" r="r" b="b"/>
              <a:pathLst>
                <a:path w="398780" h="398780">
                  <a:moveTo>
                    <a:pt x="339721" y="398263"/>
                  </a:moveTo>
                  <a:lnTo>
                    <a:pt x="58542" y="398263"/>
                  </a:lnTo>
                  <a:lnTo>
                    <a:pt x="54467" y="397862"/>
                  </a:lnTo>
                  <a:lnTo>
                    <a:pt x="15442" y="377003"/>
                  </a:lnTo>
                  <a:lnTo>
                    <a:pt x="0" y="339721"/>
                  </a:lnTo>
                  <a:lnTo>
                    <a:pt x="0" y="335607"/>
                  </a:lnTo>
                  <a:lnTo>
                    <a:pt x="0" y="58542"/>
                  </a:lnTo>
                  <a:lnTo>
                    <a:pt x="15442" y="21260"/>
                  </a:lnTo>
                  <a:lnTo>
                    <a:pt x="54467" y="401"/>
                  </a:lnTo>
                  <a:lnTo>
                    <a:pt x="58542" y="0"/>
                  </a:lnTo>
                  <a:lnTo>
                    <a:pt x="339721" y="0"/>
                  </a:lnTo>
                  <a:lnTo>
                    <a:pt x="377003" y="15442"/>
                  </a:lnTo>
                  <a:lnTo>
                    <a:pt x="397862" y="54467"/>
                  </a:lnTo>
                  <a:lnTo>
                    <a:pt x="398263" y="58542"/>
                  </a:lnTo>
                  <a:lnTo>
                    <a:pt x="398263" y="339721"/>
                  </a:lnTo>
                  <a:lnTo>
                    <a:pt x="382821" y="377003"/>
                  </a:lnTo>
                  <a:lnTo>
                    <a:pt x="343795" y="397862"/>
                  </a:lnTo>
                  <a:lnTo>
                    <a:pt x="339721" y="398263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395537" y="1948457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3650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7" y="55244"/>
                  </a:lnTo>
                  <a:lnTo>
                    <a:pt x="1221" y="51151"/>
                  </a:lnTo>
                  <a:lnTo>
                    <a:pt x="2035" y="47059"/>
                  </a:lnTo>
                  <a:lnTo>
                    <a:pt x="3240" y="43085"/>
                  </a:lnTo>
                  <a:lnTo>
                    <a:pt x="4837" y="39230"/>
                  </a:lnTo>
                  <a:lnTo>
                    <a:pt x="6434" y="35375"/>
                  </a:lnTo>
                  <a:lnTo>
                    <a:pt x="8391" y="31712"/>
                  </a:lnTo>
                  <a:lnTo>
                    <a:pt x="10710" y="28243"/>
                  </a:lnTo>
                  <a:lnTo>
                    <a:pt x="13028" y="24773"/>
                  </a:lnTo>
                  <a:lnTo>
                    <a:pt x="47059" y="2035"/>
                  </a:lnTo>
                  <a:lnTo>
                    <a:pt x="63549" y="0"/>
                  </a:lnTo>
                  <a:lnTo>
                    <a:pt x="336500" y="0"/>
                  </a:lnTo>
                  <a:lnTo>
                    <a:pt x="340673" y="0"/>
                  </a:lnTo>
                  <a:lnTo>
                    <a:pt x="344805" y="407"/>
                  </a:lnTo>
                  <a:lnTo>
                    <a:pt x="348898" y="1221"/>
                  </a:lnTo>
                  <a:lnTo>
                    <a:pt x="352990" y="2035"/>
                  </a:lnTo>
                  <a:lnTo>
                    <a:pt x="371806" y="10710"/>
                  </a:lnTo>
                  <a:lnTo>
                    <a:pt x="375276" y="13028"/>
                  </a:lnTo>
                  <a:lnTo>
                    <a:pt x="398014" y="47059"/>
                  </a:lnTo>
                  <a:lnTo>
                    <a:pt x="400049" y="59376"/>
                  </a:lnTo>
                  <a:lnTo>
                    <a:pt x="400049" y="63549"/>
                  </a:lnTo>
                  <a:lnTo>
                    <a:pt x="400049" y="336500"/>
                  </a:lnTo>
                  <a:lnTo>
                    <a:pt x="400049" y="340673"/>
                  </a:lnTo>
                  <a:lnTo>
                    <a:pt x="399642" y="344805"/>
                  </a:lnTo>
                  <a:lnTo>
                    <a:pt x="381436" y="381436"/>
                  </a:lnTo>
                  <a:lnTo>
                    <a:pt x="371806" y="389339"/>
                  </a:lnTo>
                  <a:lnTo>
                    <a:pt x="368337" y="391658"/>
                  </a:lnTo>
                  <a:lnTo>
                    <a:pt x="364674" y="393615"/>
                  </a:lnTo>
                  <a:lnTo>
                    <a:pt x="360819" y="395212"/>
                  </a:lnTo>
                  <a:lnTo>
                    <a:pt x="356964" y="396809"/>
                  </a:lnTo>
                  <a:lnTo>
                    <a:pt x="336500" y="400049"/>
                  </a:lnTo>
                  <a:lnTo>
                    <a:pt x="63549" y="400049"/>
                  </a:lnTo>
                  <a:lnTo>
                    <a:pt x="39230" y="395212"/>
                  </a:lnTo>
                  <a:lnTo>
                    <a:pt x="35375" y="393615"/>
                  </a:lnTo>
                  <a:lnTo>
                    <a:pt x="10710" y="371806"/>
                  </a:lnTo>
                  <a:lnTo>
                    <a:pt x="8391" y="368337"/>
                  </a:lnTo>
                  <a:lnTo>
                    <a:pt x="6434" y="364674"/>
                  </a:lnTo>
                  <a:lnTo>
                    <a:pt x="4837" y="360819"/>
                  </a:lnTo>
                  <a:lnTo>
                    <a:pt x="3240" y="356964"/>
                  </a:lnTo>
                  <a:lnTo>
                    <a:pt x="2035" y="352990"/>
                  </a:lnTo>
                  <a:lnTo>
                    <a:pt x="1221" y="348898"/>
                  </a:lnTo>
                  <a:lnTo>
                    <a:pt x="407" y="344805"/>
                  </a:lnTo>
                  <a:lnTo>
                    <a:pt x="0" y="340673"/>
                  </a:lnTo>
                  <a:lnTo>
                    <a:pt x="0" y="33650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816248" y="2931477"/>
            <a:ext cx="1518920" cy="19278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9370" algn="ctr">
              <a:lnSpc>
                <a:spcPct val="100000"/>
              </a:lnSpc>
              <a:spcBef>
                <a:spcPts val="90"/>
              </a:spcBef>
            </a:pPr>
            <a:r>
              <a:rPr sz="1800" b="1" spc="-10" dirty="0">
                <a:solidFill>
                  <a:srgbClr val="262525"/>
                </a:solidFill>
                <a:latin typeface="Cambria"/>
                <a:cs typeface="Cambria"/>
              </a:rPr>
              <a:t>Classification</a:t>
            </a:r>
            <a:endParaRPr sz="1800">
              <a:latin typeface="Cambria"/>
              <a:cs typeface="Cambria"/>
            </a:endParaRPr>
          </a:p>
          <a:p>
            <a:pPr marL="12065" marR="5080" indent="-1905" algn="ctr">
              <a:lnSpc>
                <a:spcPct val="136200"/>
              </a:lnSpc>
              <a:spcBef>
                <a:spcPts val="1385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Classify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each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packet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as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</a:t>
            </a:r>
            <a:r>
              <a:rPr sz="14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or</a:t>
            </a:r>
            <a:r>
              <a:rPr sz="1400" spc="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OT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device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based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on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higher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cumulative 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score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obtained.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4467225" y="1943695"/>
            <a:ext cx="409575" cy="847725"/>
            <a:chOff x="4467225" y="1943695"/>
            <a:chExt cx="409575" cy="847725"/>
          </a:xfrm>
        </p:grpSpPr>
        <p:sp>
          <p:nvSpPr>
            <p:cNvPr id="9" name="object 9"/>
            <p:cNvSpPr/>
            <p:nvPr/>
          </p:nvSpPr>
          <p:spPr>
            <a:xfrm>
              <a:off x="4658617" y="2153245"/>
              <a:ext cx="38100" cy="638175"/>
            </a:xfrm>
            <a:custGeom>
              <a:avLst/>
              <a:gdLst/>
              <a:ahLst/>
              <a:cxnLst/>
              <a:rect l="l" t="t" r="r" b="b"/>
              <a:pathLst>
                <a:path w="38100" h="638175">
                  <a:moveTo>
                    <a:pt x="38099" y="638174"/>
                  </a:moveTo>
                  <a:lnTo>
                    <a:pt x="0" y="638174"/>
                  </a:lnTo>
                  <a:lnTo>
                    <a:pt x="0" y="0"/>
                  </a:lnTo>
                  <a:lnTo>
                    <a:pt x="38099" y="0"/>
                  </a:lnTo>
                  <a:lnTo>
                    <a:pt x="38099" y="638174"/>
                  </a:lnTo>
                  <a:close/>
                </a:path>
              </a:pathLst>
            </a:custGeom>
            <a:solidFill>
              <a:srgbClr val="E1A8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4472880" y="1949350"/>
              <a:ext cx="398780" cy="398780"/>
            </a:xfrm>
            <a:custGeom>
              <a:avLst/>
              <a:gdLst/>
              <a:ahLst/>
              <a:cxnLst/>
              <a:rect l="l" t="t" r="r" b="b"/>
              <a:pathLst>
                <a:path w="398779" h="398780">
                  <a:moveTo>
                    <a:pt x="339721" y="398263"/>
                  </a:moveTo>
                  <a:lnTo>
                    <a:pt x="58542" y="398263"/>
                  </a:lnTo>
                  <a:lnTo>
                    <a:pt x="54467" y="397862"/>
                  </a:lnTo>
                  <a:lnTo>
                    <a:pt x="15442" y="377003"/>
                  </a:lnTo>
                  <a:lnTo>
                    <a:pt x="0" y="339721"/>
                  </a:lnTo>
                  <a:lnTo>
                    <a:pt x="0" y="335607"/>
                  </a:lnTo>
                  <a:lnTo>
                    <a:pt x="0" y="58542"/>
                  </a:lnTo>
                  <a:lnTo>
                    <a:pt x="15442" y="21260"/>
                  </a:lnTo>
                  <a:lnTo>
                    <a:pt x="54467" y="401"/>
                  </a:lnTo>
                  <a:lnTo>
                    <a:pt x="58542" y="0"/>
                  </a:lnTo>
                  <a:lnTo>
                    <a:pt x="339721" y="0"/>
                  </a:lnTo>
                  <a:lnTo>
                    <a:pt x="377003" y="15442"/>
                  </a:lnTo>
                  <a:lnTo>
                    <a:pt x="397862" y="54467"/>
                  </a:lnTo>
                  <a:lnTo>
                    <a:pt x="398263" y="58542"/>
                  </a:lnTo>
                  <a:lnTo>
                    <a:pt x="398263" y="339721"/>
                  </a:lnTo>
                  <a:lnTo>
                    <a:pt x="382821" y="377003"/>
                  </a:lnTo>
                  <a:lnTo>
                    <a:pt x="343795" y="397862"/>
                  </a:lnTo>
                  <a:lnTo>
                    <a:pt x="339721" y="398263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4471987" y="1948457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3650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7" y="55244"/>
                  </a:lnTo>
                  <a:lnTo>
                    <a:pt x="1221" y="51151"/>
                  </a:lnTo>
                  <a:lnTo>
                    <a:pt x="2035" y="47059"/>
                  </a:lnTo>
                  <a:lnTo>
                    <a:pt x="3240" y="43085"/>
                  </a:lnTo>
                  <a:lnTo>
                    <a:pt x="4837" y="39230"/>
                  </a:lnTo>
                  <a:lnTo>
                    <a:pt x="6434" y="35375"/>
                  </a:lnTo>
                  <a:lnTo>
                    <a:pt x="8391" y="31712"/>
                  </a:lnTo>
                  <a:lnTo>
                    <a:pt x="10710" y="28243"/>
                  </a:lnTo>
                  <a:lnTo>
                    <a:pt x="13028" y="24773"/>
                  </a:lnTo>
                  <a:lnTo>
                    <a:pt x="47059" y="2035"/>
                  </a:lnTo>
                  <a:lnTo>
                    <a:pt x="63549" y="0"/>
                  </a:lnTo>
                  <a:lnTo>
                    <a:pt x="336500" y="0"/>
                  </a:lnTo>
                  <a:lnTo>
                    <a:pt x="340673" y="0"/>
                  </a:lnTo>
                  <a:lnTo>
                    <a:pt x="344805" y="407"/>
                  </a:lnTo>
                  <a:lnTo>
                    <a:pt x="348898" y="1221"/>
                  </a:lnTo>
                  <a:lnTo>
                    <a:pt x="352990" y="2035"/>
                  </a:lnTo>
                  <a:lnTo>
                    <a:pt x="371806" y="10710"/>
                  </a:lnTo>
                  <a:lnTo>
                    <a:pt x="375276" y="13028"/>
                  </a:lnTo>
                  <a:lnTo>
                    <a:pt x="398014" y="47059"/>
                  </a:lnTo>
                  <a:lnTo>
                    <a:pt x="400049" y="59376"/>
                  </a:lnTo>
                  <a:lnTo>
                    <a:pt x="400049" y="63549"/>
                  </a:lnTo>
                  <a:lnTo>
                    <a:pt x="400049" y="336500"/>
                  </a:lnTo>
                  <a:lnTo>
                    <a:pt x="400049" y="340673"/>
                  </a:lnTo>
                  <a:lnTo>
                    <a:pt x="399642" y="344805"/>
                  </a:lnTo>
                  <a:lnTo>
                    <a:pt x="381436" y="381436"/>
                  </a:lnTo>
                  <a:lnTo>
                    <a:pt x="371806" y="389339"/>
                  </a:lnTo>
                  <a:lnTo>
                    <a:pt x="368337" y="391658"/>
                  </a:lnTo>
                  <a:lnTo>
                    <a:pt x="364674" y="393615"/>
                  </a:lnTo>
                  <a:lnTo>
                    <a:pt x="360819" y="395212"/>
                  </a:lnTo>
                  <a:lnTo>
                    <a:pt x="356964" y="396809"/>
                  </a:lnTo>
                  <a:lnTo>
                    <a:pt x="336500" y="400049"/>
                  </a:lnTo>
                  <a:lnTo>
                    <a:pt x="63549" y="400049"/>
                  </a:lnTo>
                  <a:lnTo>
                    <a:pt x="39230" y="395212"/>
                  </a:lnTo>
                  <a:lnTo>
                    <a:pt x="35375" y="393615"/>
                  </a:lnTo>
                  <a:lnTo>
                    <a:pt x="10710" y="371806"/>
                  </a:lnTo>
                  <a:lnTo>
                    <a:pt x="8391" y="368337"/>
                  </a:lnTo>
                  <a:lnTo>
                    <a:pt x="6434" y="364674"/>
                  </a:lnTo>
                  <a:lnTo>
                    <a:pt x="4837" y="360819"/>
                  </a:lnTo>
                  <a:lnTo>
                    <a:pt x="3240" y="356964"/>
                  </a:lnTo>
                  <a:lnTo>
                    <a:pt x="2035" y="352990"/>
                  </a:lnTo>
                  <a:lnTo>
                    <a:pt x="1221" y="348898"/>
                  </a:lnTo>
                  <a:lnTo>
                    <a:pt x="407" y="344805"/>
                  </a:lnTo>
                  <a:lnTo>
                    <a:pt x="0" y="340673"/>
                  </a:lnTo>
                  <a:lnTo>
                    <a:pt x="0" y="33650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2" name="object 12"/>
          <p:cNvSpPr txBox="1"/>
          <p:nvPr/>
        </p:nvSpPr>
        <p:spPr>
          <a:xfrm>
            <a:off x="3897758" y="2931477"/>
            <a:ext cx="1518920" cy="192786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38735" algn="ctr">
              <a:lnSpc>
                <a:spcPct val="100000"/>
              </a:lnSpc>
              <a:spcBef>
                <a:spcPts val="90"/>
              </a:spcBef>
            </a:pPr>
            <a:r>
              <a:rPr sz="1800" b="1" spc="-10" dirty="0">
                <a:solidFill>
                  <a:srgbClr val="262525"/>
                </a:solidFill>
                <a:latin typeface="Cambria"/>
                <a:cs typeface="Cambria"/>
              </a:rPr>
              <a:t>Validation</a:t>
            </a:r>
            <a:endParaRPr sz="1800">
              <a:latin typeface="Cambria"/>
              <a:cs typeface="Cambria"/>
            </a:endParaRPr>
          </a:p>
          <a:p>
            <a:pPr marL="12700" marR="5080" indent="-1905" algn="ctr">
              <a:lnSpc>
                <a:spcPct val="136200"/>
              </a:lnSpc>
              <a:spcBef>
                <a:spcPts val="1385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Cross-reference</a:t>
            </a:r>
            <a:r>
              <a:rPr sz="1400" spc="3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the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assigned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IT/OT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label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with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 external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sources</a:t>
            </a:r>
            <a:r>
              <a:rPr sz="14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1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ensure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data</a:t>
            </a:r>
            <a:r>
              <a:rPr sz="1400" spc="-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integrity.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3" name="object 13"/>
          <p:cNvGrpSpPr/>
          <p:nvPr/>
        </p:nvGrpSpPr>
        <p:grpSpPr>
          <a:xfrm>
            <a:off x="6553200" y="1943695"/>
            <a:ext cx="409575" cy="847725"/>
            <a:chOff x="6553200" y="1943695"/>
            <a:chExt cx="409575" cy="847725"/>
          </a:xfrm>
        </p:grpSpPr>
        <p:sp>
          <p:nvSpPr>
            <p:cNvPr id="14" name="object 14"/>
            <p:cNvSpPr/>
            <p:nvPr/>
          </p:nvSpPr>
          <p:spPr>
            <a:xfrm>
              <a:off x="6735068" y="2153245"/>
              <a:ext cx="38100" cy="638175"/>
            </a:xfrm>
            <a:custGeom>
              <a:avLst/>
              <a:gdLst/>
              <a:ahLst/>
              <a:cxnLst/>
              <a:rect l="l" t="t" r="r" b="b"/>
              <a:pathLst>
                <a:path w="38100" h="638175">
                  <a:moveTo>
                    <a:pt x="38099" y="638174"/>
                  </a:moveTo>
                  <a:lnTo>
                    <a:pt x="0" y="638174"/>
                  </a:lnTo>
                  <a:lnTo>
                    <a:pt x="0" y="0"/>
                  </a:lnTo>
                  <a:lnTo>
                    <a:pt x="38099" y="0"/>
                  </a:lnTo>
                  <a:lnTo>
                    <a:pt x="38099" y="638174"/>
                  </a:lnTo>
                  <a:close/>
                </a:path>
              </a:pathLst>
            </a:custGeom>
            <a:solidFill>
              <a:srgbClr val="E1A8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558855" y="1949350"/>
              <a:ext cx="398780" cy="398780"/>
            </a:xfrm>
            <a:custGeom>
              <a:avLst/>
              <a:gdLst/>
              <a:ahLst/>
              <a:cxnLst/>
              <a:rect l="l" t="t" r="r" b="b"/>
              <a:pathLst>
                <a:path w="398779" h="398780">
                  <a:moveTo>
                    <a:pt x="339721" y="398263"/>
                  </a:moveTo>
                  <a:lnTo>
                    <a:pt x="58542" y="398263"/>
                  </a:lnTo>
                  <a:lnTo>
                    <a:pt x="54467" y="397862"/>
                  </a:lnTo>
                  <a:lnTo>
                    <a:pt x="15442" y="377003"/>
                  </a:lnTo>
                  <a:lnTo>
                    <a:pt x="0" y="339721"/>
                  </a:lnTo>
                  <a:lnTo>
                    <a:pt x="0" y="335607"/>
                  </a:lnTo>
                  <a:lnTo>
                    <a:pt x="0" y="58542"/>
                  </a:lnTo>
                  <a:lnTo>
                    <a:pt x="15442" y="21260"/>
                  </a:lnTo>
                  <a:lnTo>
                    <a:pt x="54467" y="401"/>
                  </a:lnTo>
                  <a:lnTo>
                    <a:pt x="58542" y="0"/>
                  </a:lnTo>
                  <a:lnTo>
                    <a:pt x="339721" y="0"/>
                  </a:lnTo>
                  <a:lnTo>
                    <a:pt x="377003" y="15442"/>
                  </a:lnTo>
                  <a:lnTo>
                    <a:pt x="397862" y="54467"/>
                  </a:lnTo>
                  <a:lnTo>
                    <a:pt x="398263" y="58542"/>
                  </a:lnTo>
                  <a:lnTo>
                    <a:pt x="398263" y="339721"/>
                  </a:lnTo>
                  <a:lnTo>
                    <a:pt x="382821" y="377003"/>
                  </a:lnTo>
                  <a:lnTo>
                    <a:pt x="343795" y="397862"/>
                  </a:lnTo>
                  <a:lnTo>
                    <a:pt x="339721" y="398263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6557962" y="1948457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3650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7" y="55244"/>
                  </a:lnTo>
                  <a:lnTo>
                    <a:pt x="1221" y="51151"/>
                  </a:lnTo>
                  <a:lnTo>
                    <a:pt x="2035" y="47059"/>
                  </a:lnTo>
                  <a:lnTo>
                    <a:pt x="3240" y="43085"/>
                  </a:lnTo>
                  <a:lnTo>
                    <a:pt x="4837" y="39230"/>
                  </a:lnTo>
                  <a:lnTo>
                    <a:pt x="6434" y="35375"/>
                  </a:lnTo>
                  <a:lnTo>
                    <a:pt x="8391" y="31712"/>
                  </a:lnTo>
                  <a:lnTo>
                    <a:pt x="10710" y="28243"/>
                  </a:lnTo>
                  <a:lnTo>
                    <a:pt x="13028" y="24773"/>
                  </a:lnTo>
                  <a:lnTo>
                    <a:pt x="47059" y="2035"/>
                  </a:lnTo>
                  <a:lnTo>
                    <a:pt x="63549" y="0"/>
                  </a:lnTo>
                  <a:lnTo>
                    <a:pt x="336500" y="0"/>
                  </a:lnTo>
                  <a:lnTo>
                    <a:pt x="340673" y="0"/>
                  </a:lnTo>
                  <a:lnTo>
                    <a:pt x="344805" y="407"/>
                  </a:lnTo>
                  <a:lnTo>
                    <a:pt x="348898" y="1221"/>
                  </a:lnTo>
                  <a:lnTo>
                    <a:pt x="352990" y="2035"/>
                  </a:lnTo>
                  <a:lnTo>
                    <a:pt x="371806" y="10710"/>
                  </a:lnTo>
                  <a:lnTo>
                    <a:pt x="375276" y="13028"/>
                  </a:lnTo>
                  <a:lnTo>
                    <a:pt x="398014" y="47059"/>
                  </a:lnTo>
                  <a:lnTo>
                    <a:pt x="400049" y="59376"/>
                  </a:lnTo>
                  <a:lnTo>
                    <a:pt x="400049" y="63549"/>
                  </a:lnTo>
                  <a:lnTo>
                    <a:pt x="400049" y="336500"/>
                  </a:lnTo>
                  <a:lnTo>
                    <a:pt x="400049" y="340673"/>
                  </a:lnTo>
                  <a:lnTo>
                    <a:pt x="399642" y="344805"/>
                  </a:lnTo>
                  <a:lnTo>
                    <a:pt x="381436" y="381436"/>
                  </a:lnTo>
                  <a:lnTo>
                    <a:pt x="371806" y="389339"/>
                  </a:lnTo>
                  <a:lnTo>
                    <a:pt x="368337" y="391658"/>
                  </a:lnTo>
                  <a:lnTo>
                    <a:pt x="364674" y="393615"/>
                  </a:lnTo>
                  <a:lnTo>
                    <a:pt x="360819" y="395212"/>
                  </a:lnTo>
                  <a:lnTo>
                    <a:pt x="356964" y="396809"/>
                  </a:lnTo>
                  <a:lnTo>
                    <a:pt x="336500" y="400049"/>
                  </a:lnTo>
                  <a:lnTo>
                    <a:pt x="63549" y="400049"/>
                  </a:lnTo>
                  <a:lnTo>
                    <a:pt x="39230" y="395212"/>
                  </a:lnTo>
                  <a:lnTo>
                    <a:pt x="35375" y="393615"/>
                  </a:lnTo>
                  <a:lnTo>
                    <a:pt x="10710" y="371806"/>
                  </a:lnTo>
                  <a:lnTo>
                    <a:pt x="8391" y="368337"/>
                  </a:lnTo>
                  <a:lnTo>
                    <a:pt x="6434" y="364674"/>
                  </a:lnTo>
                  <a:lnTo>
                    <a:pt x="4837" y="360819"/>
                  </a:lnTo>
                  <a:lnTo>
                    <a:pt x="3240" y="356964"/>
                  </a:lnTo>
                  <a:lnTo>
                    <a:pt x="2035" y="352990"/>
                  </a:lnTo>
                  <a:lnTo>
                    <a:pt x="1221" y="348898"/>
                  </a:lnTo>
                  <a:lnTo>
                    <a:pt x="407" y="344805"/>
                  </a:lnTo>
                  <a:lnTo>
                    <a:pt x="0" y="340673"/>
                  </a:lnTo>
                  <a:lnTo>
                    <a:pt x="0" y="33650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2501750" y="1943568"/>
            <a:ext cx="4344035" cy="353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093595" algn="l"/>
                <a:tab pos="4175125" algn="l"/>
              </a:tabLst>
            </a:pPr>
            <a:r>
              <a:rPr sz="2150" b="1" spc="-50" dirty="0">
                <a:solidFill>
                  <a:srgbClr val="262525"/>
                </a:solidFill>
                <a:latin typeface="Cambria"/>
                <a:cs typeface="Cambria"/>
              </a:rPr>
              <a:t>1</a:t>
            </a:r>
            <a:r>
              <a:rPr sz="2150" b="1" dirty="0">
                <a:solidFill>
                  <a:srgbClr val="262525"/>
                </a:solidFill>
                <a:latin typeface="Cambria"/>
                <a:cs typeface="Cambria"/>
              </a:rPr>
              <a:t>	</a:t>
            </a:r>
            <a:r>
              <a:rPr sz="2150" b="1" spc="-50" dirty="0">
                <a:solidFill>
                  <a:srgbClr val="262525"/>
                </a:solidFill>
                <a:latin typeface="Cambria"/>
                <a:cs typeface="Cambria"/>
              </a:rPr>
              <a:t>2</a:t>
            </a:r>
            <a:r>
              <a:rPr sz="2150" b="1" dirty="0">
                <a:solidFill>
                  <a:srgbClr val="262525"/>
                </a:solidFill>
                <a:latin typeface="Cambria"/>
                <a:cs typeface="Cambria"/>
              </a:rPr>
              <a:t>	</a:t>
            </a:r>
            <a:r>
              <a:rPr sz="2150" b="1" spc="-50" dirty="0">
                <a:solidFill>
                  <a:srgbClr val="262525"/>
                </a:solidFill>
                <a:latin typeface="Cambria"/>
                <a:cs typeface="Cambria"/>
              </a:rPr>
              <a:t>3</a:t>
            </a:r>
            <a:endParaRPr sz="2150">
              <a:latin typeface="Cambria"/>
              <a:cs typeface="Cambri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975548" y="2931477"/>
            <a:ext cx="1545590" cy="25088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6510" algn="ctr">
              <a:lnSpc>
                <a:spcPct val="100000"/>
              </a:lnSpc>
              <a:spcBef>
                <a:spcPts val="90"/>
              </a:spcBef>
            </a:pPr>
            <a:r>
              <a:rPr sz="1800" b="1" spc="-75" dirty="0">
                <a:solidFill>
                  <a:srgbClr val="262525"/>
                </a:solidFill>
                <a:latin typeface="Cambria"/>
                <a:cs typeface="Cambria"/>
              </a:rPr>
              <a:t>Label</a:t>
            </a:r>
            <a:r>
              <a:rPr sz="1800" b="1" dirty="0">
                <a:solidFill>
                  <a:srgbClr val="262525"/>
                </a:solidFill>
                <a:latin typeface="Cambria"/>
                <a:cs typeface="Cambria"/>
              </a:rPr>
              <a:t> </a:t>
            </a:r>
            <a:r>
              <a:rPr sz="1800" b="1" spc="-35" dirty="0">
                <a:solidFill>
                  <a:srgbClr val="262525"/>
                </a:solidFill>
                <a:latin typeface="Cambria"/>
                <a:cs typeface="Cambria"/>
              </a:rPr>
              <a:t>Encoding</a:t>
            </a:r>
            <a:endParaRPr sz="1800">
              <a:latin typeface="Cambria"/>
              <a:cs typeface="Cambria"/>
            </a:endParaRPr>
          </a:p>
          <a:p>
            <a:pPr marL="12700" marR="5080" indent="-17780" algn="ctr">
              <a:lnSpc>
                <a:spcPct val="136200"/>
              </a:lnSpc>
              <a:spcBef>
                <a:spcPts val="1385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Apply</a:t>
            </a:r>
            <a:r>
              <a:rPr sz="1400" spc="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label</a:t>
            </a:r>
            <a:r>
              <a:rPr sz="1400" spc="5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encoding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10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convert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categorical</a:t>
            </a:r>
            <a:r>
              <a:rPr sz="1400" spc="5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IT/OT</a:t>
            </a:r>
            <a:r>
              <a:rPr sz="14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labels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 into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numerical</a:t>
            </a:r>
            <a:r>
              <a:rPr sz="1400" spc="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values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suitable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for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machine learning.</a:t>
            </a:r>
            <a:endParaRPr sz="1400">
              <a:latin typeface="Calibri"/>
              <a:cs typeface="Calibri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8629650" y="1943695"/>
            <a:ext cx="409575" cy="847725"/>
            <a:chOff x="8629650" y="1943695"/>
            <a:chExt cx="409575" cy="847725"/>
          </a:xfrm>
        </p:grpSpPr>
        <p:sp>
          <p:nvSpPr>
            <p:cNvPr id="20" name="object 20"/>
            <p:cNvSpPr/>
            <p:nvPr/>
          </p:nvSpPr>
          <p:spPr>
            <a:xfrm>
              <a:off x="8821043" y="2153245"/>
              <a:ext cx="38100" cy="638175"/>
            </a:xfrm>
            <a:custGeom>
              <a:avLst/>
              <a:gdLst/>
              <a:ahLst/>
              <a:cxnLst/>
              <a:rect l="l" t="t" r="r" b="b"/>
              <a:pathLst>
                <a:path w="38100" h="638175">
                  <a:moveTo>
                    <a:pt x="38099" y="638174"/>
                  </a:moveTo>
                  <a:lnTo>
                    <a:pt x="0" y="638174"/>
                  </a:lnTo>
                  <a:lnTo>
                    <a:pt x="0" y="0"/>
                  </a:lnTo>
                  <a:lnTo>
                    <a:pt x="38099" y="0"/>
                  </a:lnTo>
                  <a:lnTo>
                    <a:pt x="38099" y="638174"/>
                  </a:lnTo>
                  <a:close/>
                </a:path>
              </a:pathLst>
            </a:custGeom>
            <a:solidFill>
              <a:srgbClr val="E1A8E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8635305" y="1949350"/>
              <a:ext cx="398780" cy="398780"/>
            </a:xfrm>
            <a:custGeom>
              <a:avLst/>
              <a:gdLst/>
              <a:ahLst/>
              <a:cxnLst/>
              <a:rect l="l" t="t" r="r" b="b"/>
              <a:pathLst>
                <a:path w="398779" h="398780">
                  <a:moveTo>
                    <a:pt x="339721" y="398263"/>
                  </a:moveTo>
                  <a:lnTo>
                    <a:pt x="58542" y="398263"/>
                  </a:lnTo>
                  <a:lnTo>
                    <a:pt x="54467" y="397862"/>
                  </a:lnTo>
                  <a:lnTo>
                    <a:pt x="15442" y="377003"/>
                  </a:lnTo>
                  <a:lnTo>
                    <a:pt x="0" y="339721"/>
                  </a:lnTo>
                  <a:lnTo>
                    <a:pt x="0" y="335607"/>
                  </a:lnTo>
                  <a:lnTo>
                    <a:pt x="0" y="58542"/>
                  </a:lnTo>
                  <a:lnTo>
                    <a:pt x="15442" y="21260"/>
                  </a:lnTo>
                  <a:lnTo>
                    <a:pt x="54467" y="401"/>
                  </a:lnTo>
                  <a:lnTo>
                    <a:pt x="58542" y="0"/>
                  </a:lnTo>
                  <a:lnTo>
                    <a:pt x="339721" y="0"/>
                  </a:lnTo>
                  <a:lnTo>
                    <a:pt x="377003" y="15442"/>
                  </a:lnTo>
                  <a:lnTo>
                    <a:pt x="397862" y="54467"/>
                  </a:lnTo>
                  <a:lnTo>
                    <a:pt x="398263" y="58542"/>
                  </a:lnTo>
                  <a:lnTo>
                    <a:pt x="398263" y="339721"/>
                  </a:lnTo>
                  <a:lnTo>
                    <a:pt x="382821" y="377003"/>
                  </a:lnTo>
                  <a:lnTo>
                    <a:pt x="343795" y="397862"/>
                  </a:lnTo>
                  <a:lnTo>
                    <a:pt x="339721" y="398263"/>
                  </a:lnTo>
                  <a:close/>
                </a:path>
              </a:pathLst>
            </a:custGeom>
            <a:solidFill>
              <a:srgbClr val="F0D4F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8634412" y="1948457"/>
              <a:ext cx="400050" cy="400050"/>
            </a:xfrm>
            <a:custGeom>
              <a:avLst/>
              <a:gdLst/>
              <a:ahLst/>
              <a:cxnLst/>
              <a:rect l="l" t="t" r="r" b="b"/>
              <a:pathLst>
                <a:path w="400050" h="400050">
                  <a:moveTo>
                    <a:pt x="0" y="336500"/>
                  </a:moveTo>
                  <a:lnTo>
                    <a:pt x="0" y="63549"/>
                  </a:lnTo>
                  <a:lnTo>
                    <a:pt x="0" y="59376"/>
                  </a:lnTo>
                  <a:lnTo>
                    <a:pt x="407" y="55244"/>
                  </a:lnTo>
                  <a:lnTo>
                    <a:pt x="1221" y="51151"/>
                  </a:lnTo>
                  <a:lnTo>
                    <a:pt x="2035" y="47059"/>
                  </a:lnTo>
                  <a:lnTo>
                    <a:pt x="3240" y="43085"/>
                  </a:lnTo>
                  <a:lnTo>
                    <a:pt x="4837" y="39230"/>
                  </a:lnTo>
                  <a:lnTo>
                    <a:pt x="6434" y="35375"/>
                  </a:lnTo>
                  <a:lnTo>
                    <a:pt x="8391" y="31712"/>
                  </a:lnTo>
                  <a:lnTo>
                    <a:pt x="10710" y="28243"/>
                  </a:lnTo>
                  <a:lnTo>
                    <a:pt x="13028" y="24773"/>
                  </a:lnTo>
                  <a:lnTo>
                    <a:pt x="47059" y="2035"/>
                  </a:lnTo>
                  <a:lnTo>
                    <a:pt x="63549" y="0"/>
                  </a:lnTo>
                  <a:lnTo>
                    <a:pt x="336500" y="0"/>
                  </a:lnTo>
                  <a:lnTo>
                    <a:pt x="340673" y="0"/>
                  </a:lnTo>
                  <a:lnTo>
                    <a:pt x="344805" y="407"/>
                  </a:lnTo>
                  <a:lnTo>
                    <a:pt x="348898" y="1221"/>
                  </a:lnTo>
                  <a:lnTo>
                    <a:pt x="352990" y="2035"/>
                  </a:lnTo>
                  <a:lnTo>
                    <a:pt x="371806" y="10710"/>
                  </a:lnTo>
                  <a:lnTo>
                    <a:pt x="375276" y="13028"/>
                  </a:lnTo>
                  <a:lnTo>
                    <a:pt x="398014" y="47059"/>
                  </a:lnTo>
                  <a:lnTo>
                    <a:pt x="400049" y="59376"/>
                  </a:lnTo>
                  <a:lnTo>
                    <a:pt x="400049" y="63549"/>
                  </a:lnTo>
                  <a:lnTo>
                    <a:pt x="400049" y="336500"/>
                  </a:lnTo>
                  <a:lnTo>
                    <a:pt x="400049" y="340673"/>
                  </a:lnTo>
                  <a:lnTo>
                    <a:pt x="399642" y="344805"/>
                  </a:lnTo>
                  <a:lnTo>
                    <a:pt x="381436" y="381436"/>
                  </a:lnTo>
                  <a:lnTo>
                    <a:pt x="371806" y="389339"/>
                  </a:lnTo>
                  <a:lnTo>
                    <a:pt x="368337" y="391658"/>
                  </a:lnTo>
                  <a:lnTo>
                    <a:pt x="364674" y="393615"/>
                  </a:lnTo>
                  <a:lnTo>
                    <a:pt x="360819" y="395212"/>
                  </a:lnTo>
                  <a:lnTo>
                    <a:pt x="356964" y="396809"/>
                  </a:lnTo>
                  <a:lnTo>
                    <a:pt x="336500" y="400049"/>
                  </a:lnTo>
                  <a:lnTo>
                    <a:pt x="63549" y="400049"/>
                  </a:lnTo>
                  <a:lnTo>
                    <a:pt x="39230" y="395212"/>
                  </a:lnTo>
                  <a:lnTo>
                    <a:pt x="35375" y="393615"/>
                  </a:lnTo>
                  <a:lnTo>
                    <a:pt x="10710" y="371806"/>
                  </a:lnTo>
                  <a:lnTo>
                    <a:pt x="8391" y="368337"/>
                  </a:lnTo>
                  <a:lnTo>
                    <a:pt x="6434" y="364674"/>
                  </a:lnTo>
                  <a:lnTo>
                    <a:pt x="4837" y="360819"/>
                  </a:lnTo>
                  <a:lnTo>
                    <a:pt x="3240" y="356964"/>
                  </a:lnTo>
                  <a:lnTo>
                    <a:pt x="2035" y="352990"/>
                  </a:lnTo>
                  <a:lnTo>
                    <a:pt x="1221" y="348898"/>
                  </a:lnTo>
                  <a:lnTo>
                    <a:pt x="407" y="344805"/>
                  </a:lnTo>
                  <a:lnTo>
                    <a:pt x="0" y="340673"/>
                  </a:lnTo>
                  <a:lnTo>
                    <a:pt x="0" y="336500"/>
                  </a:lnTo>
                  <a:close/>
                </a:path>
              </a:pathLst>
            </a:custGeom>
            <a:ln w="9524">
              <a:solidFill>
                <a:srgbClr val="E1A8E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8746281" y="1943568"/>
            <a:ext cx="180975" cy="3536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50" b="1" spc="-55" dirty="0">
                <a:solidFill>
                  <a:srgbClr val="262525"/>
                </a:solidFill>
                <a:latin typeface="Cambria"/>
                <a:cs typeface="Cambria"/>
              </a:rPr>
              <a:t>4</a:t>
            </a:r>
            <a:endParaRPr sz="2150">
              <a:latin typeface="Cambria"/>
              <a:cs typeface="Cambri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8057058" y="2931477"/>
            <a:ext cx="1556385" cy="2213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0480" marR="64769" algn="ctr">
              <a:lnSpc>
                <a:spcPct val="104200"/>
              </a:lnSpc>
            </a:pPr>
            <a:r>
              <a:rPr sz="1800" b="1" spc="-125" dirty="0">
                <a:solidFill>
                  <a:srgbClr val="262525"/>
                </a:solidFill>
                <a:latin typeface="Cambria"/>
                <a:cs typeface="Cambria"/>
              </a:rPr>
              <a:t>Random</a:t>
            </a:r>
            <a:r>
              <a:rPr sz="1800" b="1" spc="20" dirty="0">
                <a:solidFill>
                  <a:srgbClr val="262525"/>
                </a:solidFill>
                <a:latin typeface="Cambria"/>
                <a:cs typeface="Cambria"/>
              </a:rPr>
              <a:t> </a:t>
            </a:r>
            <a:r>
              <a:rPr sz="1800" b="1" spc="-90" dirty="0">
                <a:solidFill>
                  <a:srgbClr val="262525"/>
                </a:solidFill>
                <a:latin typeface="Cambria"/>
                <a:cs typeface="Cambria"/>
              </a:rPr>
              <a:t>Forest </a:t>
            </a:r>
            <a:r>
              <a:rPr sz="1800" b="1" spc="-10" dirty="0">
                <a:solidFill>
                  <a:srgbClr val="262525"/>
                </a:solidFill>
                <a:latin typeface="Cambria"/>
                <a:cs typeface="Cambria"/>
              </a:rPr>
              <a:t>Classifier</a:t>
            </a:r>
            <a:endParaRPr sz="1800">
              <a:latin typeface="Cambria"/>
              <a:cs typeface="Cambria"/>
            </a:endParaRPr>
          </a:p>
          <a:p>
            <a:pPr marL="12700" marR="5080" algn="ctr">
              <a:lnSpc>
                <a:spcPct val="136200"/>
              </a:lnSpc>
              <a:spcBef>
                <a:spcPts val="1380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Employ</a:t>
            </a:r>
            <a:r>
              <a:rPr sz="14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1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Random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Forest</a:t>
            </a:r>
            <a:r>
              <a:rPr sz="1400" spc="1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Classifier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algorithm</a:t>
            </a:r>
            <a:r>
              <a:rPr sz="1400" spc="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5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train</a:t>
            </a:r>
            <a:r>
              <a:rPr sz="14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262525"/>
                </a:solidFill>
                <a:latin typeface="Calibri"/>
                <a:cs typeface="Calibri"/>
              </a:rPr>
              <a:t>a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machine</a:t>
            </a:r>
            <a:r>
              <a:rPr sz="14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learning model.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431773" rIns="0" bIns="0" rtlCol="0">
            <a:spAutoFit/>
          </a:bodyPr>
          <a:lstStyle/>
          <a:p>
            <a:pPr marL="130175">
              <a:lnSpc>
                <a:spcPct val="100000"/>
              </a:lnSpc>
              <a:spcBef>
                <a:spcPts val="135"/>
              </a:spcBef>
            </a:pPr>
            <a:r>
              <a:rPr spc="65" dirty="0"/>
              <a:t>Results</a:t>
            </a:r>
            <a:r>
              <a:rPr spc="-95" dirty="0"/>
              <a:t> </a:t>
            </a:r>
            <a:r>
              <a:rPr spc="-20" dirty="0"/>
              <a:t>and</a:t>
            </a:r>
            <a:r>
              <a:rPr spc="-150" dirty="0"/>
              <a:t> </a:t>
            </a:r>
            <a:r>
              <a:rPr spc="80" dirty="0"/>
              <a:t>Discussion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647825" y="1819275"/>
            <a:ext cx="8143874" cy="1562099"/>
            <a:chOff x="1647825" y="1819275"/>
            <a:chExt cx="8143874" cy="1562099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47825" y="1819275"/>
              <a:ext cx="2524124" cy="156209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448175" y="1819275"/>
              <a:ext cx="2533649" cy="1562099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7258050" y="1819275"/>
              <a:ext cx="2533649" cy="1562099"/>
            </a:xfrm>
            <a:prstGeom prst="rect">
              <a:avLst/>
            </a:prstGeom>
          </p:spPr>
        </p:pic>
      </p:grpSp>
      <p:sp>
        <p:nvSpPr>
          <p:cNvPr id="8" name="object 8"/>
          <p:cNvSpPr txBox="1"/>
          <p:nvPr/>
        </p:nvSpPr>
        <p:spPr>
          <a:xfrm>
            <a:off x="1630362" y="3569652"/>
            <a:ext cx="2505710" cy="16421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800" b="1" dirty="0">
                <a:latin typeface="Calibri"/>
                <a:cs typeface="Calibri"/>
              </a:rPr>
              <a:t>Classification</a:t>
            </a:r>
            <a:r>
              <a:rPr sz="1800" b="1" spc="260" dirty="0">
                <a:latin typeface="Calibri"/>
                <a:cs typeface="Calibri"/>
              </a:rPr>
              <a:t> </a:t>
            </a:r>
            <a:r>
              <a:rPr sz="1800" b="1" spc="-20" dirty="0">
                <a:latin typeface="Calibri"/>
                <a:cs typeface="Calibri"/>
              </a:rPr>
              <a:t>Rate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36900"/>
              </a:lnSpc>
              <a:spcBef>
                <a:spcPts val="1370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Our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algorithm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achieved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50" dirty="0">
                <a:solidFill>
                  <a:srgbClr val="262525"/>
                </a:solidFill>
                <a:latin typeface="Calibri"/>
                <a:cs typeface="Calibri"/>
              </a:rPr>
              <a:t>a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classification</a:t>
            </a:r>
            <a:r>
              <a:rPr sz="1400" spc="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rate</a:t>
            </a:r>
            <a:r>
              <a:rPr sz="1400" spc="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of</a:t>
            </a:r>
            <a:r>
              <a:rPr sz="14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99.97%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in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distinguishing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between</a:t>
            </a:r>
            <a:r>
              <a:rPr sz="14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IT</a:t>
            </a:r>
            <a:r>
              <a:rPr sz="1400" spc="114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8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OT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network</a:t>
            </a:r>
            <a:r>
              <a:rPr sz="1400" spc="1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devices.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436070" y="3569652"/>
            <a:ext cx="2542540" cy="193738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800" b="1" spc="60" dirty="0">
                <a:latin typeface="Calibri"/>
                <a:cs typeface="Calibri"/>
              </a:rPr>
              <a:t>Key</a:t>
            </a:r>
            <a:r>
              <a:rPr sz="1800" b="1" spc="-50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Attributes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37300"/>
              </a:lnSpc>
              <a:spcBef>
                <a:spcPts val="1365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Our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algorithm</a:t>
            </a:r>
            <a:r>
              <a:rPr sz="1400" spc="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harnessed</a:t>
            </a:r>
            <a:r>
              <a:rPr sz="14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port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numbers,</a:t>
            </a:r>
            <a:r>
              <a:rPr sz="1400" spc="1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protocol</a:t>
            </a:r>
            <a:r>
              <a:rPr sz="14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names,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payload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tokens,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content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patterns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1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differentiate</a:t>
            </a:r>
            <a:r>
              <a:rPr sz="1400" spc="1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between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two</a:t>
            </a:r>
            <a:r>
              <a:rPr sz="1400" spc="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categories.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41778" y="3569652"/>
            <a:ext cx="2421255" cy="16421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800" b="1" dirty="0">
                <a:latin typeface="Calibri"/>
                <a:cs typeface="Calibri"/>
              </a:rPr>
              <a:t>Potential</a:t>
            </a:r>
            <a:r>
              <a:rPr sz="1800" b="1" spc="-65" dirty="0">
                <a:latin typeface="Calibri"/>
                <a:cs typeface="Calibri"/>
              </a:rPr>
              <a:t> </a:t>
            </a:r>
            <a:r>
              <a:rPr sz="1800" b="1" spc="-10" dirty="0">
                <a:latin typeface="Calibri"/>
                <a:cs typeface="Calibri"/>
              </a:rPr>
              <a:t>Benefits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36900"/>
              </a:lnSpc>
              <a:spcBef>
                <a:spcPts val="1370"/>
              </a:spcBef>
            </a:pP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achieved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accuracy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can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significantly</a:t>
            </a:r>
            <a:r>
              <a:rPr sz="1400" spc="1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contribute</a:t>
            </a:r>
            <a:r>
              <a:rPr sz="1400" spc="1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to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enhancing</a:t>
            </a:r>
            <a:r>
              <a:rPr sz="1400" spc="1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network</a:t>
            </a:r>
            <a:r>
              <a:rPr sz="1400" spc="1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security</a:t>
            </a:r>
            <a:r>
              <a:rPr sz="1400" spc="10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and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operational</a:t>
            </a:r>
            <a:r>
              <a:rPr sz="1400" spc="114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efficiency.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30362" y="1408334"/>
            <a:ext cx="2386965" cy="57213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/>
              <a:t>Future</a:t>
            </a:r>
            <a:r>
              <a:rPr spc="-114" dirty="0"/>
              <a:t> </a:t>
            </a:r>
            <a:r>
              <a:rPr spc="-20" dirty="0"/>
              <a:t>Work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630362" y="2438273"/>
            <a:ext cx="2197735" cy="2335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772795">
              <a:lnSpc>
                <a:spcPts val="2700"/>
              </a:lnSpc>
              <a:spcBef>
                <a:spcPts val="90"/>
              </a:spcBef>
            </a:pPr>
            <a:r>
              <a:rPr sz="2150" b="1" spc="-10" dirty="0">
                <a:latin typeface="Calibri"/>
                <a:cs typeface="Calibri"/>
              </a:rPr>
              <a:t>Algorithm's Adaptability</a:t>
            </a:r>
            <a:endParaRPr sz="2150">
              <a:latin typeface="Calibri"/>
              <a:cs typeface="Calibri"/>
            </a:endParaRPr>
          </a:p>
          <a:p>
            <a:pPr marL="12700" marR="5080">
              <a:lnSpc>
                <a:spcPct val="137300"/>
              </a:lnSpc>
              <a:spcBef>
                <a:spcPts val="1260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Refining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the</a:t>
            </a:r>
            <a:r>
              <a:rPr sz="1400" spc="10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algorithm's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adaptability</a:t>
            </a:r>
            <a:r>
              <a:rPr sz="1400" spc="-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to</a:t>
            </a:r>
            <a:r>
              <a:rPr sz="1400" spc="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dynamically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evolving</a:t>
            </a:r>
            <a:r>
              <a:rPr sz="1400" spc="1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network</a:t>
            </a:r>
            <a:r>
              <a:rPr sz="1400" spc="17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landscapes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presents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a</a:t>
            </a:r>
            <a:r>
              <a:rPr sz="1400" spc="-1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challenging</a:t>
            </a:r>
            <a:r>
              <a:rPr sz="1400" spc="10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yet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crucial</a:t>
            </a:r>
            <a:r>
              <a:rPr sz="1400" spc="-3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avenue.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02298" y="2438273"/>
            <a:ext cx="2393315" cy="2335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ts val="2700"/>
              </a:lnSpc>
              <a:spcBef>
                <a:spcPts val="90"/>
              </a:spcBef>
            </a:pPr>
            <a:r>
              <a:rPr sz="2150" b="1" dirty="0">
                <a:latin typeface="Calibri"/>
                <a:cs typeface="Calibri"/>
              </a:rPr>
              <a:t>Advanced</a:t>
            </a:r>
            <a:r>
              <a:rPr sz="2150" b="1" spc="65" dirty="0">
                <a:latin typeface="Calibri"/>
                <a:cs typeface="Calibri"/>
              </a:rPr>
              <a:t> </a:t>
            </a:r>
            <a:r>
              <a:rPr sz="2150" b="1" spc="-10" dirty="0">
                <a:latin typeface="Calibri"/>
                <a:cs typeface="Calibri"/>
              </a:rPr>
              <a:t>Machine </a:t>
            </a:r>
            <a:r>
              <a:rPr sz="2150" b="1" spc="45" dirty="0">
                <a:latin typeface="Calibri"/>
                <a:cs typeface="Calibri"/>
              </a:rPr>
              <a:t>Learning</a:t>
            </a:r>
            <a:r>
              <a:rPr sz="2150" b="1" spc="-45" dirty="0">
                <a:latin typeface="Calibri"/>
                <a:cs typeface="Calibri"/>
              </a:rPr>
              <a:t> </a:t>
            </a:r>
            <a:r>
              <a:rPr sz="2150" b="1" spc="-10" dirty="0">
                <a:latin typeface="Calibri"/>
                <a:cs typeface="Calibri"/>
              </a:rPr>
              <a:t>Algorithms</a:t>
            </a:r>
            <a:endParaRPr sz="2150">
              <a:latin typeface="Calibri"/>
              <a:cs typeface="Calibri"/>
            </a:endParaRPr>
          </a:p>
          <a:p>
            <a:pPr marL="12700" marR="247650">
              <a:lnSpc>
                <a:spcPct val="137300"/>
              </a:lnSpc>
              <a:spcBef>
                <a:spcPts val="1260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Exploring</a:t>
            </a:r>
            <a:r>
              <a:rPr sz="1400" spc="9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more</a:t>
            </a:r>
            <a:r>
              <a:rPr sz="1400" spc="1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advanced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machine</a:t>
            </a:r>
            <a:r>
              <a:rPr sz="1400" spc="9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learning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algorithms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and</a:t>
            </a:r>
            <a:r>
              <a:rPr sz="1400" spc="6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devising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strategies</a:t>
            </a:r>
            <a:r>
              <a:rPr sz="1400" spc="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5" dirty="0">
                <a:solidFill>
                  <a:srgbClr val="262525"/>
                </a:solidFill>
                <a:latin typeface="Calibri"/>
                <a:cs typeface="Calibri"/>
              </a:rPr>
              <a:t>to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accommodate</a:t>
            </a:r>
            <a:r>
              <a:rPr sz="1400" spc="1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evolving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communication</a:t>
            </a:r>
            <a:r>
              <a:rPr sz="1400" spc="22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patterns.</a:t>
            </a:r>
            <a:endParaRPr sz="1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374235" y="2438273"/>
            <a:ext cx="2429510" cy="2335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718820">
              <a:lnSpc>
                <a:spcPts val="2700"/>
              </a:lnSpc>
              <a:spcBef>
                <a:spcPts val="90"/>
              </a:spcBef>
            </a:pPr>
            <a:r>
              <a:rPr sz="2150" b="1" dirty="0">
                <a:latin typeface="Calibri"/>
                <a:cs typeface="Calibri"/>
              </a:rPr>
              <a:t>Deep</a:t>
            </a:r>
            <a:r>
              <a:rPr sz="2150" b="1" spc="-10" dirty="0">
                <a:latin typeface="Calibri"/>
                <a:cs typeface="Calibri"/>
              </a:rPr>
              <a:t> </a:t>
            </a:r>
            <a:r>
              <a:rPr sz="2150" b="1" spc="35" dirty="0">
                <a:latin typeface="Calibri"/>
                <a:cs typeface="Calibri"/>
              </a:rPr>
              <a:t>Learning </a:t>
            </a:r>
            <a:r>
              <a:rPr sz="2150" b="1" spc="-10" dirty="0">
                <a:latin typeface="Calibri"/>
                <a:cs typeface="Calibri"/>
              </a:rPr>
              <a:t>Networks</a:t>
            </a:r>
            <a:endParaRPr sz="2150">
              <a:latin typeface="Calibri"/>
              <a:cs typeface="Calibri"/>
            </a:endParaRPr>
          </a:p>
          <a:p>
            <a:pPr marL="12700" marR="5080">
              <a:lnSpc>
                <a:spcPct val="137300"/>
              </a:lnSpc>
              <a:spcBef>
                <a:spcPts val="1260"/>
              </a:spcBef>
            </a:pP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Integrating</a:t>
            </a:r>
            <a:r>
              <a:rPr sz="1400" spc="13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advanced</a:t>
            </a:r>
            <a:r>
              <a:rPr sz="1400" spc="14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machine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learning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paradigms</a:t>
            </a:r>
            <a:r>
              <a:rPr sz="1400" spc="2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like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20" dirty="0">
                <a:solidFill>
                  <a:srgbClr val="262525"/>
                </a:solidFill>
                <a:latin typeface="Calibri"/>
                <a:cs typeface="Calibri"/>
              </a:rPr>
              <a:t>deep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learning</a:t>
            </a:r>
            <a:r>
              <a:rPr sz="1400" spc="7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networks</a:t>
            </a:r>
            <a:r>
              <a:rPr sz="1400" spc="4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could</a:t>
            </a:r>
            <a:r>
              <a:rPr sz="1400" spc="8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unravel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latent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insights</a:t>
            </a:r>
            <a:r>
              <a:rPr sz="1400" spc="1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within</a:t>
            </a:r>
            <a:r>
              <a:rPr sz="1400" spc="60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complex </a:t>
            </a:r>
            <a:r>
              <a:rPr sz="1400" dirty="0">
                <a:solidFill>
                  <a:srgbClr val="262525"/>
                </a:solidFill>
                <a:latin typeface="Calibri"/>
                <a:cs typeface="Calibri"/>
              </a:rPr>
              <a:t>packet</a:t>
            </a:r>
            <a:r>
              <a:rPr sz="1400" spc="155" dirty="0">
                <a:solidFill>
                  <a:srgbClr val="262525"/>
                </a:solidFill>
                <a:latin typeface="Calibri"/>
                <a:cs typeface="Calibri"/>
              </a:rPr>
              <a:t> </a:t>
            </a:r>
            <a:r>
              <a:rPr sz="1400" spc="-10" dirty="0">
                <a:solidFill>
                  <a:srgbClr val="262525"/>
                </a:solidFill>
                <a:latin typeface="Calibri"/>
                <a:cs typeface="Calibri"/>
              </a:rPr>
              <a:t>data.</a:t>
            </a:r>
            <a:endParaRPr sz="1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700</Words>
  <Application>Microsoft Office PowerPoint</Application>
  <PresentationFormat>Custom</PresentationFormat>
  <Paragraphs>72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Cambria</vt:lpstr>
      <vt:lpstr>Office Theme</vt:lpstr>
      <vt:lpstr>Automated IT-OT Network Device Classification</vt:lpstr>
      <vt:lpstr>The Convergence of IT and OT</vt:lpstr>
      <vt:lpstr>Related Work</vt:lpstr>
      <vt:lpstr>The Proposed Algorithm</vt:lpstr>
      <vt:lpstr>Challenges and Limitations</vt:lpstr>
      <vt:lpstr>Methodology</vt:lpstr>
      <vt:lpstr>Classification and Model Evaluation</vt:lpstr>
      <vt:lpstr>Results and Discussion</vt:lpstr>
      <vt:lpstr>Future Work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IT-OT Network Device Classification</dc:title>
  <cp:lastModifiedBy>Josh Dsouza</cp:lastModifiedBy>
  <cp:revision>7</cp:revision>
  <dcterms:created xsi:type="dcterms:W3CDTF">2023-08-25T03:58:55Z</dcterms:created>
  <dcterms:modified xsi:type="dcterms:W3CDTF">2023-08-25T08:30:33Z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2023-08-25T00:00:00Z</vt:filetime>
  </property>
  <property fmtid="{D5CDD505-2E9C-101B-9397-08002B2CF9AE}" pid="3" name="Producer">
    <vt:lpwstr>3-Heights™ PDF Merge Split Shell 6.12.1.11 (http://www.pdf-tools.com)</vt:lpwstr>
  </property>
</Properties>
</file>